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27003375" cy="10801350"/>
  <p:notesSz cx="9144000" cy="6858000"/>
  <p:defaultTextStyle>
    <a:defPPr>
      <a:defRPr lang="th-TH"/>
    </a:defPPr>
    <a:lvl1pPr marL="0" algn="l" defTabSz="2365928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1pPr>
    <a:lvl2pPr marL="1182964" algn="l" defTabSz="2365928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2pPr>
    <a:lvl3pPr marL="2365928" algn="l" defTabSz="2365928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3pPr>
    <a:lvl4pPr marL="3548892" algn="l" defTabSz="2365928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4pPr>
    <a:lvl5pPr marL="4731855" algn="l" defTabSz="2365928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5pPr>
    <a:lvl6pPr marL="5914819" algn="l" defTabSz="2365928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6pPr>
    <a:lvl7pPr marL="7097783" algn="l" defTabSz="2365928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7pPr>
    <a:lvl8pPr marL="8280747" algn="l" defTabSz="2365928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8pPr>
    <a:lvl9pPr marL="9463711" algn="l" defTabSz="2365928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3DE"/>
    <a:srgbClr val="00FFFF"/>
    <a:srgbClr val="00CCFF"/>
    <a:srgbClr val="0033CC"/>
    <a:srgbClr val="0066FF"/>
    <a:srgbClr val="0000FF"/>
    <a:srgbClr val="33CCFF"/>
    <a:srgbClr val="0099FF"/>
    <a:srgbClr val="66FF66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5699" autoAdjust="0"/>
  </p:normalViewPr>
  <p:slideViewPr>
    <p:cSldViewPr>
      <p:cViewPr>
        <p:scale>
          <a:sx n="34" d="100"/>
          <a:sy n="34" d="100"/>
        </p:scale>
        <p:origin x="-797" y="-322"/>
      </p:cViewPr>
      <p:guideLst>
        <p:guide orient="horz" pos="3402"/>
        <p:guide pos="85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6BCC3-3988-4065-8753-ADFA6949727A}" type="datetimeFigureOut">
              <a:rPr lang="th-TH" smtClean="0"/>
              <a:t>01/05/56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7313" y="514350"/>
            <a:ext cx="64293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BB0E1-FB8B-4579-A4C8-F5B6972B38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68713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365928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1pPr>
    <a:lvl2pPr marL="1182964" algn="l" defTabSz="2365928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2pPr>
    <a:lvl3pPr marL="2365928" algn="l" defTabSz="2365928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3pPr>
    <a:lvl4pPr marL="3548892" algn="l" defTabSz="2365928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4pPr>
    <a:lvl5pPr marL="4731855" algn="l" defTabSz="2365928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5pPr>
    <a:lvl6pPr marL="5914819" algn="l" defTabSz="2365928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7097783" algn="l" defTabSz="2365928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8280747" algn="l" defTabSz="2365928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9463711" algn="l" defTabSz="2365928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BB0E1-FB8B-4579-A4C8-F5B6972B3850}" type="slidenum">
              <a:rPr lang="th-TH" smtClean="0">
                <a:solidFill>
                  <a:prstClr val="black"/>
                </a:solidFill>
              </a:rPr>
              <a:pPr/>
              <a:t>1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057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5254" y="3355421"/>
            <a:ext cx="22952870" cy="23152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507" y="6120765"/>
            <a:ext cx="18902363" cy="2760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82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365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548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731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914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097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280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463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154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07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080" y="6940870"/>
            <a:ext cx="22952870" cy="2145269"/>
          </a:xfrm>
        </p:spPr>
        <p:txBody>
          <a:bodyPr anchor="t"/>
          <a:lstStyle>
            <a:lvl1pPr algn="l">
              <a:defRPr sz="103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080" y="4578074"/>
            <a:ext cx="22952870" cy="2362794"/>
          </a:xfrm>
        </p:spPr>
        <p:txBody>
          <a:bodyPr anchor="b"/>
          <a:lstStyle>
            <a:lvl1pPr marL="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1pPr>
            <a:lvl2pPr marL="1182964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2pPr>
            <a:lvl3pPr marL="2365928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3pPr>
            <a:lvl4pPr marL="3548892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4pPr>
            <a:lvl5pPr marL="4731855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5pPr>
            <a:lvl6pPr marL="591481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6pPr>
            <a:lvl7pPr marL="7097783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7pPr>
            <a:lvl8pPr marL="8280747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8pPr>
            <a:lvl9pPr marL="9463711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2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8146" y="2645331"/>
            <a:ext cx="23698274" cy="7485936"/>
          </a:xfrm>
        </p:spPr>
        <p:txBody>
          <a:bodyPr/>
          <a:lstStyle>
            <a:lvl1pPr>
              <a:defRPr sz="7200"/>
            </a:lvl1pPr>
            <a:lvl2pPr>
              <a:defRPr sz="6200"/>
            </a:lvl2pPr>
            <a:lvl3pPr>
              <a:defRPr sz="5300"/>
            </a:lvl3pPr>
            <a:lvl4pPr>
              <a:defRPr sz="4600"/>
            </a:lvl4pPr>
            <a:lvl5pPr>
              <a:defRPr sz="4600"/>
            </a:lvl5pPr>
            <a:lvl6pPr>
              <a:defRPr sz="4600"/>
            </a:lvl6pPr>
            <a:lvl7pPr>
              <a:defRPr sz="4600"/>
            </a:lvl7pPr>
            <a:lvl8pPr>
              <a:defRPr sz="4600"/>
            </a:lvl8pPr>
            <a:lvl9pPr>
              <a:defRPr sz="4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806479" y="2645331"/>
            <a:ext cx="23698277" cy="7485936"/>
          </a:xfrm>
        </p:spPr>
        <p:txBody>
          <a:bodyPr/>
          <a:lstStyle>
            <a:lvl1pPr>
              <a:defRPr sz="7200"/>
            </a:lvl1pPr>
            <a:lvl2pPr>
              <a:defRPr sz="6200"/>
            </a:lvl2pPr>
            <a:lvl3pPr>
              <a:defRPr sz="5300"/>
            </a:lvl3pPr>
            <a:lvl4pPr>
              <a:defRPr sz="4600"/>
            </a:lvl4pPr>
            <a:lvl5pPr>
              <a:defRPr sz="4600"/>
            </a:lvl5pPr>
            <a:lvl6pPr>
              <a:defRPr sz="4600"/>
            </a:lvl6pPr>
            <a:lvl7pPr>
              <a:defRPr sz="4600"/>
            </a:lvl7pPr>
            <a:lvl8pPr>
              <a:defRPr sz="4600"/>
            </a:lvl8pPr>
            <a:lvl9pPr>
              <a:defRPr sz="4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637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170" y="432555"/>
            <a:ext cx="24303038" cy="18002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0170" y="2417804"/>
            <a:ext cx="11931180" cy="1007625"/>
          </a:xfrm>
        </p:spPr>
        <p:txBody>
          <a:bodyPr anchor="b"/>
          <a:lstStyle>
            <a:lvl1pPr marL="0" indent="0">
              <a:buNone/>
              <a:defRPr sz="6200" b="1"/>
            </a:lvl1pPr>
            <a:lvl2pPr marL="1182964" indent="0">
              <a:buNone/>
              <a:defRPr sz="5300" b="1"/>
            </a:lvl2pPr>
            <a:lvl3pPr marL="2365928" indent="0">
              <a:buNone/>
              <a:defRPr sz="4600" b="1"/>
            </a:lvl3pPr>
            <a:lvl4pPr marL="3548892" indent="0">
              <a:buNone/>
              <a:defRPr sz="4100" b="1"/>
            </a:lvl4pPr>
            <a:lvl5pPr marL="4731855" indent="0">
              <a:buNone/>
              <a:defRPr sz="4100" b="1"/>
            </a:lvl5pPr>
            <a:lvl6pPr marL="5914819" indent="0">
              <a:buNone/>
              <a:defRPr sz="4100" b="1"/>
            </a:lvl6pPr>
            <a:lvl7pPr marL="7097783" indent="0">
              <a:buNone/>
              <a:defRPr sz="4100" b="1"/>
            </a:lvl7pPr>
            <a:lvl8pPr marL="8280747" indent="0">
              <a:buNone/>
              <a:defRPr sz="4100" b="1"/>
            </a:lvl8pPr>
            <a:lvl9pPr marL="9463711" indent="0">
              <a:buNone/>
              <a:defRPr sz="4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0170" y="3425428"/>
            <a:ext cx="11931180" cy="6223278"/>
          </a:xfrm>
        </p:spPr>
        <p:txBody>
          <a:bodyPr/>
          <a:lstStyle>
            <a:lvl1pPr>
              <a:defRPr sz="6200"/>
            </a:lvl1pPr>
            <a:lvl2pPr>
              <a:defRPr sz="53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717341" y="2417804"/>
            <a:ext cx="11935868" cy="1007625"/>
          </a:xfrm>
        </p:spPr>
        <p:txBody>
          <a:bodyPr anchor="b"/>
          <a:lstStyle>
            <a:lvl1pPr marL="0" indent="0">
              <a:buNone/>
              <a:defRPr sz="6200" b="1"/>
            </a:lvl1pPr>
            <a:lvl2pPr marL="1182964" indent="0">
              <a:buNone/>
              <a:defRPr sz="5300" b="1"/>
            </a:lvl2pPr>
            <a:lvl3pPr marL="2365928" indent="0">
              <a:buNone/>
              <a:defRPr sz="4600" b="1"/>
            </a:lvl3pPr>
            <a:lvl4pPr marL="3548892" indent="0">
              <a:buNone/>
              <a:defRPr sz="4100" b="1"/>
            </a:lvl4pPr>
            <a:lvl5pPr marL="4731855" indent="0">
              <a:buNone/>
              <a:defRPr sz="4100" b="1"/>
            </a:lvl5pPr>
            <a:lvl6pPr marL="5914819" indent="0">
              <a:buNone/>
              <a:defRPr sz="4100" b="1"/>
            </a:lvl6pPr>
            <a:lvl7pPr marL="7097783" indent="0">
              <a:buNone/>
              <a:defRPr sz="4100" b="1"/>
            </a:lvl7pPr>
            <a:lvl8pPr marL="8280747" indent="0">
              <a:buNone/>
              <a:defRPr sz="4100" b="1"/>
            </a:lvl8pPr>
            <a:lvl9pPr marL="9463711" indent="0">
              <a:buNone/>
              <a:defRPr sz="4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717341" y="3425428"/>
            <a:ext cx="11935868" cy="6223278"/>
          </a:xfrm>
        </p:spPr>
        <p:txBody>
          <a:bodyPr/>
          <a:lstStyle>
            <a:lvl1pPr>
              <a:defRPr sz="6200"/>
            </a:lvl1pPr>
            <a:lvl2pPr>
              <a:defRPr sz="53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75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11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847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171" y="430055"/>
            <a:ext cx="8883924" cy="1830230"/>
          </a:xfrm>
        </p:spPr>
        <p:txBody>
          <a:bodyPr anchor="b"/>
          <a:lstStyle>
            <a:lvl1pPr algn="l">
              <a:defRPr sz="53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57572" y="430056"/>
            <a:ext cx="15095637" cy="9218654"/>
          </a:xfrm>
        </p:spPr>
        <p:txBody>
          <a:bodyPr/>
          <a:lstStyle>
            <a:lvl1pPr>
              <a:defRPr sz="8200"/>
            </a:lvl1pPr>
            <a:lvl2pPr>
              <a:defRPr sz="7200"/>
            </a:lvl2pPr>
            <a:lvl3pPr>
              <a:defRPr sz="62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0171" y="2260284"/>
            <a:ext cx="8883924" cy="7388424"/>
          </a:xfrm>
        </p:spPr>
        <p:txBody>
          <a:bodyPr/>
          <a:lstStyle>
            <a:lvl1pPr marL="0" indent="0">
              <a:buNone/>
              <a:defRPr sz="3600"/>
            </a:lvl1pPr>
            <a:lvl2pPr marL="1182964" indent="0">
              <a:buNone/>
              <a:defRPr sz="3100"/>
            </a:lvl2pPr>
            <a:lvl3pPr marL="2365928" indent="0">
              <a:buNone/>
              <a:defRPr sz="2600"/>
            </a:lvl3pPr>
            <a:lvl4pPr marL="3548892" indent="0">
              <a:buNone/>
              <a:defRPr sz="2300"/>
            </a:lvl4pPr>
            <a:lvl5pPr marL="4731855" indent="0">
              <a:buNone/>
              <a:defRPr sz="2300"/>
            </a:lvl5pPr>
            <a:lvl6pPr marL="5914819" indent="0">
              <a:buNone/>
              <a:defRPr sz="2300"/>
            </a:lvl6pPr>
            <a:lvl7pPr marL="7097783" indent="0">
              <a:buNone/>
              <a:defRPr sz="2300"/>
            </a:lvl7pPr>
            <a:lvl8pPr marL="8280747" indent="0">
              <a:buNone/>
              <a:defRPr sz="2300"/>
            </a:lvl8pPr>
            <a:lvl9pPr marL="9463711" indent="0">
              <a:buNone/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01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853" y="7560947"/>
            <a:ext cx="16202025" cy="892613"/>
          </a:xfrm>
        </p:spPr>
        <p:txBody>
          <a:bodyPr anchor="b"/>
          <a:lstStyle>
            <a:lvl1pPr algn="l">
              <a:defRPr sz="53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92853" y="965121"/>
            <a:ext cx="16202025" cy="6480810"/>
          </a:xfrm>
        </p:spPr>
        <p:txBody>
          <a:bodyPr/>
          <a:lstStyle>
            <a:lvl1pPr marL="0" indent="0">
              <a:buNone/>
              <a:defRPr sz="8200"/>
            </a:lvl1pPr>
            <a:lvl2pPr marL="1182964" indent="0">
              <a:buNone/>
              <a:defRPr sz="7200"/>
            </a:lvl2pPr>
            <a:lvl3pPr marL="2365928" indent="0">
              <a:buNone/>
              <a:defRPr sz="6200"/>
            </a:lvl3pPr>
            <a:lvl4pPr marL="3548892" indent="0">
              <a:buNone/>
              <a:defRPr sz="5300"/>
            </a:lvl4pPr>
            <a:lvl5pPr marL="4731855" indent="0">
              <a:buNone/>
              <a:defRPr sz="5300"/>
            </a:lvl5pPr>
            <a:lvl6pPr marL="5914819" indent="0">
              <a:buNone/>
              <a:defRPr sz="5300"/>
            </a:lvl6pPr>
            <a:lvl7pPr marL="7097783" indent="0">
              <a:buNone/>
              <a:defRPr sz="5300"/>
            </a:lvl7pPr>
            <a:lvl8pPr marL="8280747" indent="0">
              <a:buNone/>
              <a:defRPr sz="5300"/>
            </a:lvl8pPr>
            <a:lvl9pPr marL="9463711" indent="0">
              <a:buNone/>
              <a:defRPr sz="53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92853" y="8453560"/>
            <a:ext cx="16202025" cy="1267658"/>
          </a:xfrm>
        </p:spPr>
        <p:txBody>
          <a:bodyPr/>
          <a:lstStyle>
            <a:lvl1pPr marL="0" indent="0">
              <a:buNone/>
              <a:defRPr sz="3600"/>
            </a:lvl1pPr>
            <a:lvl2pPr marL="1182964" indent="0">
              <a:buNone/>
              <a:defRPr sz="3100"/>
            </a:lvl2pPr>
            <a:lvl3pPr marL="2365928" indent="0">
              <a:buNone/>
              <a:defRPr sz="2600"/>
            </a:lvl3pPr>
            <a:lvl4pPr marL="3548892" indent="0">
              <a:buNone/>
              <a:defRPr sz="2300"/>
            </a:lvl4pPr>
            <a:lvl5pPr marL="4731855" indent="0">
              <a:buNone/>
              <a:defRPr sz="2300"/>
            </a:lvl5pPr>
            <a:lvl6pPr marL="5914819" indent="0">
              <a:buNone/>
              <a:defRPr sz="2300"/>
            </a:lvl6pPr>
            <a:lvl7pPr marL="7097783" indent="0">
              <a:buNone/>
              <a:defRPr sz="2300"/>
            </a:lvl7pPr>
            <a:lvl8pPr marL="8280747" indent="0">
              <a:buNone/>
              <a:defRPr sz="2300"/>
            </a:lvl8pPr>
            <a:lvl9pPr marL="9463711" indent="0">
              <a:buNone/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93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1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545445" y="455058"/>
            <a:ext cx="11959308" cy="96762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8146" y="455058"/>
            <a:ext cx="35437241" cy="967620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777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50170" y="432555"/>
            <a:ext cx="24303038" cy="1800225"/>
          </a:xfrm>
          <a:prstGeom prst="rect">
            <a:avLst/>
          </a:prstGeom>
        </p:spPr>
        <p:txBody>
          <a:bodyPr vert="horz" lIns="236593" tIns="118296" rIns="236593" bIns="11829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0170" y="2520319"/>
            <a:ext cx="24303038" cy="7128392"/>
          </a:xfrm>
          <a:prstGeom prst="rect">
            <a:avLst/>
          </a:prstGeom>
        </p:spPr>
        <p:txBody>
          <a:bodyPr vert="horz" lIns="236593" tIns="118296" rIns="236593" bIns="11829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50170" y="10011254"/>
            <a:ext cx="6300788" cy="575072"/>
          </a:xfrm>
          <a:prstGeom prst="rect">
            <a:avLst/>
          </a:prstGeom>
        </p:spPr>
        <p:txBody>
          <a:bodyPr vert="horz" lIns="236593" tIns="118296" rIns="236593" bIns="118296" rtlCol="0" anchor="ctr"/>
          <a:lstStyle>
            <a:lvl1pPr algn="l">
              <a:defRPr sz="3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A0F0F-D4E2-4CA3-9781-A834304B5A1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01/05/56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226154" y="10011254"/>
            <a:ext cx="8551070" cy="575072"/>
          </a:xfrm>
          <a:prstGeom prst="rect">
            <a:avLst/>
          </a:prstGeom>
        </p:spPr>
        <p:txBody>
          <a:bodyPr vert="horz" lIns="236593" tIns="118296" rIns="236593" bIns="118296" rtlCol="0" anchor="ctr"/>
          <a:lstStyle>
            <a:lvl1pPr algn="ctr">
              <a:defRPr sz="3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352420" y="10011254"/>
            <a:ext cx="6300788" cy="575072"/>
          </a:xfrm>
          <a:prstGeom prst="rect">
            <a:avLst/>
          </a:prstGeom>
        </p:spPr>
        <p:txBody>
          <a:bodyPr vert="horz" lIns="236593" tIns="118296" rIns="236593" bIns="118296" rtlCol="0" anchor="ctr"/>
          <a:lstStyle>
            <a:lvl1pPr algn="r">
              <a:defRPr sz="3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16257-E720-4AE9-8CF6-AA392522C22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5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365928" rtl="0" eaLnBrk="1" latinLnBrk="0" hangingPunct="1">
        <a:spcBef>
          <a:spcPct val="0"/>
        </a:spcBef>
        <a:buNone/>
        <a:defRPr sz="11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7224" indent="-887224" algn="l" defTabSz="2365928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1922316" indent="-739352" algn="l" defTabSz="2365928" rtl="0" eaLnBrk="1" latinLnBrk="0" hangingPunct="1">
        <a:spcBef>
          <a:spcPct val="20000"/>
        </a:spcBef>
        <a:buFont typeface="Arial" pitchFamily="34" charset="0"/>
        <a:buChar char="–"/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2957410" indent="-591482" algn="l" defTabSz="2365928" rtl="0" eaLnBrk="1" latinLnBrk="0" hangingPunct="1">
        <a:spcBef>
          <a:spcPct val="20000"/>
        </a:spcBef>
        <a:buFont typeface="Arial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140373" indent="-591482" algn="l" defTabSz="2365928" rtl="0" eaLnBrk="1" latinLnBrk="0" hangingPunct="1">
        <a:spcBef>
          <a:spcPct val="20000"/>
        </a:spcBef>
        <a:buFont typeface="Arial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323337" indent="-591482" algn="l" defTabSz="2365928" rtl="0" eaLnBrk="1" latinLnBrk="0" hangingPunct="1">
        <a:spcBef>
          <a:spcPct val="20000"/>
        </a:spcBef>
        <a:buFont typeface="Arial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506301" indent="-591482" algn="l" defTabSz="2365928" rtl="0" eaLnBrk="1" latinLnBrk="0" hangingPunct="1">
        <a:spcBef>
          <a:spcPct val="20000"/>
        </a:spcBef>
        <a:buFont typeface="Arial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689265" indent="-591482" algn="l" defTabSz="2365928" rtl="0" eaLnBrk="1" latinLnBrk="0" hangingPunct="1">
        <a:spcBef>
          <a:spcPct val="20000"/>
        </a:spcBef>
        <a:buFont typeface="Arial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8872229" indent="-591482" algn="l" defTabSz="2365928" rtl="0" eaLnBrk="1" latinLnBrk="0" hangingPunct="1">
        <a:spcBef>
          <a:spcPct val="20000"/>
        </a:spcBef>
        <a:buFont typeface="Arial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055193" indent="-591482" algn="l" defTabSz="2365928" rtl="0" eaLnBrk="1" latinLnBrk="0" hangingPunct="1">
        <a:spcBef>
          <a:spcPct val="20000"/>
        </a:spcBef>
        <a:buFont typeface="Arial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2365928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182964" algn="l" defTabSz="2365928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2365928" algn="l" defTabSz="2365928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3548892" algn="l" defTabSz="2365928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4731855" algn="l" defTabSz="2365928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5914819" algn="l" defTabSz="2365928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7097783" algn="l" defTabSz="2365928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8280747" algn="l" defTabSz="2365928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9463711" algn="l" defTabSz="2365928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.png"/><Relationship Id="rId18" Type="http://schemas.openxmlformats.org/officeDocument/2006/relationships/oleObject" Target="../embeddings/oleObject3.bin"/><Relationship Id="rId26" Type="http://schemas.openxmlformats.org/officeDocument/2006/relationships/image" Target="../media/image19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4.jpeg"/><Relationship Id="rId7" Type="http://schemas.openxmlformats.org/officeDocument/2006/relationships/image" Target="../media/image7.jpeg"/><Relationship Id="rId12" Type="http://schemas.openxmlformats.org/officeDocument/2006/relationships/oleObject" Target="../embeddings/oleObject1.bin"/><Relationship Id="rId17" Type="http://schemas.openxmlformats.org/officeDocument/2006/relationships/image" Target="../media/image2.png"/><Relationship Id="rId25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24" Type="http://schemas.openxmlformats.org/officeDocument/2006/relationships/image" Target="../media/image17.png"/><Relationship Id="rId5" Type="http://schemas.openxmlformats.org/officeDocument/2006/relationships/image" Target="../media/image5.jpeg"/><Relationship Id="rId15" Type="http://schemas.microsoft.com/office/2007/relationships/hdphoto" Target="../media/hdphoto1.wdp"/><Relationship Id="rId23" Type="http://schemas.openxmlformats.org/officeDocument/2006/relationships/image" Target="../media/image16.jpeg"/><Relationship Id="rId10" Type="http://schemas.openxmlformats.org/officeDocument/2006/relationships/image" Target="../media/image10.jpeg"/><Relationship Id="rId19" Type="http://schemas.openxmlformats.org/officeDocument/2006/relationships/image" Target="../media/image3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2.png"/><Relationship Id="rId22" Type="http://schemas.openxmlformats.org/officeDocument/2006/relationships/image" Target="../media/image15.jpeg"/><Relationship Id="rId2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3060527" y="576139"/>
            <a:ext cx="20450272" cy="10009112"/>
            <a:chOff x="3060527" y="576139"/>
            <a:chExt cx="20450272" cy="10009112"/>
          </a:xfrm>
        </p:grpSpPr>
        <p:grpSp>
          <p:nvGrpSpPr>
            <p:cNvPr id="26" name="Group 25"/>
            <p:cNvGrpSpPr/>
            <p:nvPr/>
          </p:nvGrpSpPr>
          <p:grpSpPr>
            <a:xfrm>
              <a:off x="3352151" y="841642"/>
              <a:ext cx="19939585" cy="9582557"/>
              <a:chOff x="3352151" y="841642"/>
              <a:chExt cx="19939585" cy="9582557"/>
            </a:xfrm>
          </p:grpSpPr>
          <p:sp>
            <p:nvSpPr>
              <p:cNvPr id="13" name="Text Box 89"/>
              <p:cNvSpPr txBox="1">
                <a:spLocks noChangeArrowheads="1"/>
              </p:cNvSpPr>
              <p:nvPr/>
            </p:nvSpPr>
            <p:spPr bwMode="auto">
              <a:xfrm>
                <a:off x="6453929" y="9759255"/>
                <a:ext cx="6452262" cy="36706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square" lIns="150158" tIns="75079" rIns="150158" bIns="75079">
                <a:spAutoFit/>
              </a:bodyPr>
              <a:lstStyle>
                <a:defPPr>
                  <a:defRPr lang="th-TH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9pPr>
              </a:lstStyle>
              <a:p>
                <a:r>
                  <a:rPr lang="en-US" sz="1400" b="1" dirty="0" smtClean="0">
                    <a:ln>
                      <a:solidFill>
                        <a:prstClr val="black"/>
                      </a:solidFill>
                    </a:ln>
                    <a:solidFill>
                      <a:srgbClr val="03D4A8"/>
                    </a:solidFill>
                  </a:rPr>
                  <a:t> </a:t>
                </a:r>
                <a:r>
                  <a:rPr lang="en-US" sz="1300" b="1" dirty="0" smtClean="0">
                    <a:ln>
                      <a:solidFill>
                        <a:prstClr val="black"/>
                      </a:solidFill>
                    </a:ln>
                    <a:solidFill>
                      <a:srgbClr val="03D4A8"/>
                    </a:solidFill>
                  </a:rPr>
                  <a:t>Sodium </a:t>
                </a:r>
                <a:r>
                  <a:rPr lang="en-US" sz="1300" b="1" dirty="0" err="1">
                    <a:ln>
                      <a:solidFill>
                        <a:prstClr val="black"/>
                      </a:solidFill>
                    </a:ln>
                    <a:solidFill>
                      <a:srgbClr val="03D4A8"/>
                    </a:solidFill>
                  </a:rPr>
                  <a:t>arsenite</a:t>
                </a:r>
                <a:r>
                  <a:rPr lang="en-US" sz="1300" b="1" dirty="0">
                    <a:ln>
                      <a:solidFill>
                        <a:prstClr val="black"/>
                      </a:solidFill>
                    </a:ln>
                    <a:solidFill>
                      <a:srgbClr val="03D4A8"/>
                    </a:solidFill>
                  </a:rPr>
                  <a:t> </a:t>
                </a:r>
                <a:r>
                  <a:rPr lang="en-US" sz="1300" b="1" dirty="0" smtClean="0">
                    <a:ln>
                      <a:solidFill>
                        <a:prstClr val="black"/>
                      </a:solidFill>
                    </a:ln>
                    <a:solidFill>
                      <a:srgbClr val="03D4A8"/>
                    </a:solidFill>
                  </a:rPr>
                  <a:t>induced S-phase in </a:t>
                </a:r>
                <a:r>
                  <a:rPr lang="en-US" sz="1300" b="1" dirty="0">
                    <a:ln>
                      <a:solidFill>
                        <a:prstClr val="black"/>
                      </a:solidFill>
                    </a:ln>
                    <a:solidFill>
                      <a:srgbClr val="03D4A8"/>
                    </a:solidFill>
                  </a:rPr>
                  <a:t>SH-SY5Y </a:t>
                </a:r>
                <a:r>
                  <a:rPr lang="en-US" sz="1300" b="1" dirty="0" smtClean="0">
                    <a:ln>
                      <a:solidFill>
                        <a:prstClr val="black"/>
                      </a:solidFill>
                    </a:ln>
                    <a:solidFill>
                      <a:srgbClr val="03D4A8"/>
                    </a:solidFill>
                  </a:rPr>
                  <a:t>cells (</a:t>
                </a:r>
                <a:r>
                  <a:rPr lang="en-US" sz="1300" b="1" dirty="0" err="1" smtClean="0">
                    <a:ln>
                      <a:solidFill>
                        <a:prstClr val="black"/>
                      </a:solidFill>
                    </a:ln>
                    <a:solidFill>
                      <a:srgbClr val="03D4A8"/>
                    </a:solidFill>
                  </a:rPr>
                  <a:t>neuroblastoma</a:t>
                </a:r>
                <a:r>
                  <a:rPr lang="en-US" sz="1300" b="1" dirty="0" smtClean="0">
                    <a:ln>
                      <a:solidFill>
                        <a:prstClr val="black"/>
                      </a:solidFill>
                    </a:ln>
                    <a:solidFill>
                      <a:srgbClr val="03D4A8"/>
                    </a:solidFill>
                  </a:rPr>
                  <a:t> cell line)</a:t>
                </a:r>
                <a:endParaRPr lang="th-TH" sz="1300" b="1" dirty="0">
                  <a:ln>
                    <a:solidFill>
                      <a:prstClr val="black"/>
                    </a:solidFill>
                  </a:ln>
                  <a:solidFill>
                    <a:srgbClr val="03D4A8"/>
                  </a:solidFill>
                </a:endParaRP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6541121" y="841642"/>
                <a:ext cx="6304627" cy="8997082"/>
                <a:chOff x="20589083" y="1702840"/>
                <a:chExt cx="6304627" cy="8997082"/>
              </a:xfrm>
            </p:grpSpPr>
            <p:pic>
              <p:nvPicPr>
                <p:cNvPr id="85" name="Picture 5" descr="As-03_c3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61469" y="4931170"/>
                  <a:ext cx="3098221" cy="2793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6" descr="As-0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12000" contrast="18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63850" y="7817266"/>
                  <a:ext cx="3093458" cy="27907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6036400" y="7436100"/>
                  <a:ext cx="857310" cy="4004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/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9pPr>
                </a:lstStyle>
                <a:p>
                  <a:pPr algn="r" eaLnBrk="1" hangingPunct="1">
                    <a:spcAft>
                      <a:spcPts val="1643"/>
                    </a:spcAft>
                  </a:pPr>
                  <a:r>
                    <a:rPr lang="en-US" sz="1800" b="1" dirty="0" err="1">
                      <a:solidFill>
                        <a:srgbClr val="66FF66"/>
                      </a:solidFill>
                      <a:ea typeface="Angsana New" pitchFamily="18" charset="-34"/>
                      <a:cs typeface="Cordia New" pitchFamily="34" charset="-34"/>
                    </a:rPr>
                    <a:t>BrdU</a:t>
                  </a:r>
                  <a:endParaRPr lang="th-TH" dirty="0">
                    <a:solidFill>
                      <a:srgbClr val="66FF66"/>
                    </a:solidFill>
                    <a:ea typeface="Angsana New" pitchFamily="18" charset="-34"/>
                    <a:cs typeface="Cordia New" pitchFamily="34" charset="-34"/>
                  </a:endParaRPr>
                </a:p>
              </p:txBody>
            </p:sp>
            <p:sp>
              <p:nvSpPr>
                <p:cNvPr id="8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5706225" y="10319880"/>
                  <a:ext cx="1175902" cy="3800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Arial" pitchFamily="34" charset="0"/>
                      <a:cs typeface="Angsana New" pitchFamily="18" charset="-34"/>
                    </a:defRPr>
                  </a:lvl9pPr>
                </a:lstStyle>
                <a:p>
                  <a:pPr algn="r" eaLnBrk="1" hangingPunct="1">
                    <a:spcAft>
                      <a:spcPts val="1643"/>
                    </a:spcAft>
                  </a:pPr>
                  <a:r>
                    <a:rPr lang="en-US" sz="1800" b="1" dirty="0">
                      <a:solidFill>
                        <a:prstClr val="white">
                          <a:lumMod val="85000"/>
                        </a:prstClr>
                      </a:solidFill>
                      <a:ea typeface="Angsana New" pitchFamily="18" charset="-34"/>
                      <a:cs typeface="Cordia New" pitchFamily="34" charset="-34"/>
                    </a:rPr>
                    <a:t>Hoechst</a:t>
                  </a:r>
                  <a:endParaRPr lang="th-TH" dirty="0">
                    <a:solidFill>
                      <a:prstClr val="white">
                        <a:lumMod val="85000"/>
                      </a:prstClr>
                    </a:solidFill>
                    <a:ea typeface="Angsana New" pitchFamily="18" charset="-34"/>
                    <a:cs typeface="Cordia New" pitchFamily="34" charset="-34"/>
                  </a:endParaRPr>
                </a:p>
              </p:txBody>
            </p:sp>
            <p:pic>
              <p:nvPicPr>
                <p:cNvPr id="90" name="Picture 15" descr="D:\A-Pharmacology staffs\Bulin\data\microscope\As_VEGF Ab\BrdU_Hoechst\modified from 020610\Cont-05_c3.jpg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93331" y="4930738"/>
                  <a:ext cx="3094415" cy="27939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17" descr="D:\A-Pharmacology staffs\Bulin\data\microscope\As_VEGF Ab\BrdU_Hoechst\40X-20610\PH\cont-05-02.jpg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89083" y="7815643"/>
                  <a:ext cx="3102913" cy="27939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10" name="Group 109"/>
                <p:cNvGrpSpPr/>
                <p:nvPr/>
              </p:nvGrpSpPr>
              <p:grpSpPr>
                <a:xfrm>
                  <a:off x="20589084" y="1702840"/>
                  <a:ext cx="6255461" cy="3143843"/>
                  <a:chOff x="20589084" y="1514950"/>
                  <a:chExt cx="6255461" cy="3143843"/>
                </a:xfrm>
              </p:grpSpPr>
              <p:grpSp>
                <p:nvGrpSpPr>
                  <p:cNvPr id="95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20589084" y="1514950"/>
                    <a:ext cx="3101330" cy="3143076"/>
                    <a:chOff x="15224474" y="14347561"/>
                    <a:chExt cx="3240000" cy="3387602"/>
                  </a:xfrm>
                </p:grpSpPr>
                <p:pic>
                  <p:nvPicPr>
                    <p:cNvPr id="103" name="Picture 3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5224474" y="14388229"/>
                      <a:ext cx="3240000" cy="334693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04" name="Text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387459" y="14347561"/>
                      <a:ext cx="830514" cy="3214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1pPr>
                      <a:lvl2pPr marL="742950" indent="-28575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2pPr>
                      <a:lvl3pPr marL="11430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3pPr>
                      <a:lvl4pPr marL="16002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4pPr>
                      <a:lvl5pPr marL="20574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9pPr>
                    </a:lstStyle>
                    <a:p>
                      <a:pPr eaLnBrk="1" hangingPunct="1"/>
                      <a:r>
                        <a:rPr lang="en-US" sz="1300" b="1">
                          <a:solidFill>
                            <a:srgbClr val="0033CC"/>
                          </a:solidFill>
                          <a:cs typeface="Arial" pitchFamily="34" charset="0"/>
                        </a:rPr>
                        <a:t>Control</a:t>
                      </a:r>
                      <a:endParaRPr lang="th-TH" sz="1300" b="1">
                        <a:solidFill>
                          <a:srgbClr val="0033CC"/>
                        </a:solidFill>
                      </a:endParaRPr>
                    </a:p>
                  </p:txBody>
                </p:sp>
                <p:sp>
                  <p:nvSpPr>
                    <p:cNvPr id="105" name="Text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5807139" y="14714005"/>
                      <a:ext cx="2424237" cy="35527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1pPr>
                      <a:lvl2pPr marL="742950" indent="-28575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2pPr>
                      <a:lvl3pPr marL="11430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3pPr>
                      <a:lvl4pPr marL="16002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4pPr>
                      <a:lvl5pPr marL="20574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9pPr>
                    </a:lstStyle>
                    <a:p>
                      <a:pPr eaLnBrk="1" hangingPunct="1"/>
                      <a:r>
                        <a:rPr lang="en-US" sz="1500" b="1">
                          <a:solidFill>
                            <a:srgbClr val="990000"/>
                          </a:solidFill>
                          <a:cs typeface="Arial" pitchFamily="34" charset="0"/>
                        </a:rPr>
                        <a:t>S phase  </a:t>
                      </a:r>
                      <a:r>
                        <a:rPr lang="en-US" sz="1500" b="1">
                          <a:solidFill>
                            <a:srgbClr val="CC00FF"/>
                          </a:solidFill>
                          <a:cs typeface="Arial" pitchFamily="34" charset="0"/>
                        </a:rPr>
                        <a:t>32.10 </a:t>
                      </a:r>
                      <a:r>
                        <a:rPr lang="en-US" sz="1500" b="1" u="sng">
                          <a:solidFill>
                            <a:srgbClr val="CC00FF"/>
                          </a:solidFill>
                          <a:cs typeface="Arial" pitchFamily="34" charset="0"/>
                        </a:rPr>
                        <a:t>+</a:t>
                      </a:r>
                      <a:r>
                        <a:rPr lang="en-US" sz="1500" b="1">
                          <a:solidFill>
                            <a:srgbClr val="CC00FF"/>
                          </a:solidFill>
                          <a:cs typeface="Arial" pitchFamily="34" charset="0"/>
                        </a:rPr>
                        <a:t> 0.93%</a:t>
                      </a:r>
                      <a:endParaRPr lang="th-TH" sz="1500" b="1">
                        <a:solidFill>
                          <a:srgbClr val="CC00FF"/>
                        </a:solidFill>
                      </a:endParaRPr>
                    </a:p>
                  </p:txBody>
                </p:sp>
                <p:grpSp>
                  <p:nvGrpSpPr>
                    <p:cNvPr id="106" name="Group 3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919743" y="15611546"/>
                      <a:ext cx="1169776" cy="1027570"/>
                      <a:chOff x="16057285" y="14886856"/>
                      <a:chExt cx="1169776" cy="1027570"/>
                    </a:xfrm>
                  </p:grpSpPr>
                  <p:sp>
                    <p:nvSpPr>
                      <p:cNvPr id="107" name="Rectangle 106"/>
                      <p:cNvSpPr/>
                      <p:nvPr/>
                    </p:nvSpPr>
                    <p:spPr>
                      <a:xfrm>
                        <a:off x="16057285" y="14906559"/>
                        <a:ext cx="1169776" cy="1007867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th-TH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08" name="TextBox 3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6157456" y="14886856"/>
                        <a:ext cx="880050" cy="321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1pPr>
                        <a:lvl2pPr marL="742950" indent="-285750"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2pPr>
                        <a:lvl3pPr marL="1143000" indent="-228600"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3pPr>
                        <a:lvl4pPr marL="1600200" indent="-228600"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4pPr>
                        <a:lvl5pPr marL="2057400" indent="-228600"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300" b="1">
                            <a:solidFill>
                              <a:srgbClr val="990000"/>
                            </a:solidFill>
                            <a:cs typeface="Arial" pitchFamily="34" charset="0"/>
                          </a:rPr>
                          <a:t>S phase</a:t>
                        </a:r>
                        <a:endParaRPr lang="th-TH" sz="1300" b="1">
                          <a:solidFill>
                            <a:srgbClr val="990000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96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23743215" y="1514950"/>
                    <a:ext cx="3101330" cy="3143843"/>
                    <a:chOff x="18650272" y="14347561"/>
                    <a:chExt cx="3240000" cy="3388429"/>
                  </a:xfrm>
                </p:grpSpPr>
                <p:pic>
                  <p:nvPicPr>
                    <p:cNvPr id="97" name="Picture 2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8650272" y="14391873"/>
                      <a:ext cx="3240000" cy="334411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98" name="Text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9333958" y="14347561"/>
                      <a:ext cx="1662392" cy="3214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1pPr>
                      <a:lvl2pPr marL="742950" indent="-28575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2pPr>
                      <a:lvl3pPr marL="11430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3pPr>
                      <a:lvl4pPr marL="16002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4pPr>
                      <a:lvl5pPr marL="20574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9pPr>
                    </a:lstStyle>
                    <a:p>
                      <a:pPr eaLnBrk="1" hangingPunct="1"/>
                      <a:r>
                        <a:rPr lang="en-US" sz="1300" b="1">
                          <a:solidFill>
                            <a:srgbClr val="0033CC"/>
                          </a:solidFill>
                          <a:cs typeface="Arial" pitchFamily="34" charset="0"/>
                        </a:rPr>
                        <a:t>5 </a:t>
                      </a:r>
                      <a:r>
                        <a:rPr lang="en-US" sz="1300" b="1">
                          <a:solidFill>
                            <a:srgbClr val="0033CC"/>
                          </a:solidFill>
                          <a:cs typeface="Arial" pitchFamily="34" charset="0"/>
                          <a:sym typeface="Symbol" pitchFamily="18" charset="2"/>
                        </a:rPr>
                        <a:t>M NaAsO</a:t>
                      </a:r>
                      <a:r>
                        <a:rPr lang="en-US" sz="1300" b="1" baseline="-25000">
                          <a:solidFill>
                            <a:srgbClr val="0033CC"/>
                          </a:solidFill>
                          <a:cs typeface="Arial" pitchFamily="34" charset="0"/>
                          <a:sym typeface="Symbol" pitchFamily="18" charset="2"/>
                        </a:rPr>
                        <a:t>2</a:t>
                      </a:r>
                      <a:r>
                        <a:rPr lang="en-US" sz="1300" b="1">
                          <a:solidFill>
                            <a:srgbClr val="0033CC"/>
                          </a:solidFill>
                          <a:cs typeface="Arial" pitchFamily="34" charset="0"/>
                          <a:sym typeface="Symbol" pitchFamily="18" charset="2"/>
                        </a:rPr>
                        <a:t> 24h</a:t>
                      </a:r>
                      <a:endParaRPr lang="th-TH" sz="1300" b="1">
                        <a:solidFill>
                          <a:srgbClr val="0033CC"/>
                        </a:solidFill>
                      </a:endParaRPr>
                    </a:p>
                  </p:txBody>
                </p:sp>
                <p:sp>
                  <p:nvSpPr>
                    <p:cNvPr id="99" name="TextBox 2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9250347" y="14704478"/>
                      <a:ext cx="2424237" cy="35527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1pPr>
                      <a:lvl2pPr marL="742950" indent="-28575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2pPr>
                      <a:lvl3pPr marL="11430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3pPr>
                      <a:lvl4pPr marL="16002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4pPr>
                      <a:lvl5pPr marL="2057400" indent="-228600" eaLnBrk="0" hangingPunct="0"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ngsana New" pitchFamily="18" charset="-34"/>
                        </a:defRPr>
                      </a:lvl9pPr>
                    </a:lstStyle>
                    <a:p>
                      <a:pPr eaLnBrk="1" hangingPunct="1"/>
                      <a:r>
                        <a:rPr lang="en-US" sz="1500" b="1">
                          <a:solidFill>
                            <a:srgbClr val="990000"/>
                          </a:solidFill>
                          <a:cs typeface="Arial" pitchFamily="34" charset="0"/>
                        </a:rPr>
                        <a:t>S phase  </a:t>
                      </a:r>
                      <a:r>
                        <a:rPr lang="en-US" sz="1500" b="1">
                          <a:solidFill>
                            <a:srgbClr val="CC00FF"/>
                          </a:solidFill>
                          <a:cs typeface="Arial" pitchFamily="34" charset="0"/>
                        </a:rPr>
                        <a:t>53.80 </a:t>
                      </a:r>
                      <a:r>
                        <a:rPr lang="en-US" sz="1500" b="1" u="sng">
                          <a:solidFill>
                            <a:srgbClr val="CC00FF"/>
                          </a:solidFill>
                          <a:cs typeface="Arial" pitchFamily="34" charset="0"/>
                        </a:rPr>
                        <a:t>+</a:t>
                      </a:r>
                      <a:r>
                        <a:rPr lang="en-US" sz="1500" b="1">
                          <a:solidFill>
                            <a:srgbClr val="CC00FF"/>
                          </a:solidFill>
                          <a:cs typeface="Arial" pitchFamily="34" charset="0"/>
                        </a:rPr>
                        <a:t> 1.55%</a:t>
                      </a:r>
                      <a:endParaRPr lang="th-TH" sz="1500" b="1">
                        <a:solidFill>
                          <a:srgbClr val="CC00FF"/>
                        </a:solidFill>
                      </a:endParaRPr>
                    </a:p>
                  </p:txBody>
                </p:sp>
                <p:grpSp>
                  <p:nvGrpSpPr>
                    <p:cNvPr id="100" name="Group 3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9381597" y="15683253"/>
                      <a:ext cx="1134253" cy="1002987"/>
                      <a:chOff x="19779146" y="14983999"/>
                      <a:chExt cx="1167679" cy="1034158"/>
                    </a:xfrm>
                  </p:grpSpPr>
                  <p:sp>
                    <p:nvSpPr>
                      <p:cNvPr id="101" name="Rectangle 100"/>
                      <p:cNvSpPr/>
                      <p:nvPr/>
                    </p:nvSpPr>
                    <p:spPr>
                      <a:xfrm>
                        <a:off x="19779146" y="15011358"/>
                        <a:ext cx="1167679" cy="1006799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th-TH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02" name="TextBox 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863088" y="14983999"/>
                        <a:ext cx="905985" cy="3314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1pPr>
                        <a:lvl2pPr marL="742950" indent="-285750"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2pPr>
                        <a:lvl3pPr marL="1143000" indent="-228600"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3pPr>
                        <a:lvl4pPr marL="1600200" indent="-228600"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4pPr>
                        <a:lvl5pPr marL="2057400" indent="-228600" eaLnBrk="0" hangingPunct="0"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800">
                            <a:solidFill>
                              <a:schemeClr val="tx1"/>
                            </a:solidFill>
                            <a:latin typeface="Arial" pitchFamily="34" charset="0"/>
                            <a:cs typeface="Angsana New" pitchFamily="18" charset="-34"/>
                          </a:defRPr>
                        </a:lvl9pPr>
                      </a:lstStyle>
                      <a:p>
                        <a:pPr eaLnBrk="1" hangingPunct="1"/>
                        <a:r>
                          <a:rPr lang="en-US" sz="1300" b="1">
                            <a:solidFill>
                              <a:srgbClr val="990000"/>
                            </a:solidFill>
                            <a:cs typeface="Arial" pitchFamily="34" charset="0"/>
                          </a:rPr>
                          <a:t>S phase</a:t>
                        </a:r>
                        <a:endParaRPr lang="th-TH" sz="1300" b="1">
                          <a:solidFill>
                            <a:srgbClr val="990000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pic>
            <p:nvPicPr>
              <p:cNvPr id="1038" name="Picture 14" descr="cal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96934" y="4095381"/>
                <a:ext cx="4530471" cy="2761637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0" name="Picture 16" descr="fig2anew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96934" y="6965026"/>
                <a:ext cx="4530471" cy="2764727"/>
              </a:xfrm>
              <a:prstGeom prst="rect">
                <a:avLst/>
              </a:prstGeom>
              <a:noFill/>
              <a:ln w="2540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1" name="Rectangle 19"/>
              <p:cNvSpPr>
                <a:spLocks noChangeArrowheads="1"/>
              </p:cNvSpPr>
              <p:nvPr/>
            </p:nvSpPr>
            <p:spPr bwMode="auto">
              <a:xfrm>
                <a:off x="12799560" y="9809172"/>
                <a:ext cx="478372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</a:tabLst>
                </a:pPr>
                <a:r>
                  <a:rPr lang="en-US" sz="1000" dirty="0" err="1" smtClean="0"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Arsenite</a:t>
                </a:r>
                <a:r>
                  <a:rPr lang="en-US" sz="1000" dirty="0" smtClean="0"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-mediated intracellular free calcium levels [Ca</a:t>
                </a:r>
                <a:r>
                  <a:rPr lang="en-US" sz="1000" baseline="30000" dirty="0" smtClean="0"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2+</a:t>
                </a:r>
                <a:r>
                  <a:rPr lang="en-US" sz="1000" dirty="0" smtClean="0"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]</a:t>
                </a:r>
                <a:r>
                  <a:rPr lang="en-US" sz="1000" baseline="-30000" dirty="0" smtClean="0"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i</a:t>
                </a:r>
                <a:r>
                  <a:rPr lang="en-US" sz="1000" dirty="0" smtClean="0"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 change in HMEC-1 cells.</a:t>
                </a:r>
              </a:p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</a:tabLst>
                </a:pPr>
                <a:r>
                  <a:rPr lang="en-US" sz="1000" dirty="0" smtClean="0">
                    <a:solidFill>
                      <a:prstClr val="black"/>
                    </a:solidFill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Ca</a:t>
                </a:r>
                <a:r>
                  <a:rPr lang="en-US" sz="1000" baseline="30000" dirty="0" smtClean="0">
                    <a:solidFill>
                      <a:prstClr val="black"/>
                    </a:solidFill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2+ </a:t>
                </a:r>
                <a:r>
                  <a:rPr lang="en-US" sz="1000" dirty="0">
                    <a:solidFill>
                      <a:prstClr val="black"/>
                    </a:solidFill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indicator dye (Fluo-3/AM) </a:t>
                </a:r>
                <a:r>
                  <a:rPr lang="en-US" sz="1000" dirty="0" smtClean="0">
                    <a:solidFill>
                      <a:prstClr val="black"/>
                    </a:solidFill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were determined by flow </a:t>
                </a:r>
                <a:r>
                  <a:rPr lang="en-US" sz="1000" dirty="0" err="1" smtClean="0">
                    <a:solidFill>
                      <a:prstClr val="black"/>
                    </a:solidFill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cytometry</a:t>
                </a:r>
                <a:r>
                  <a:rPr lang="en-US" sz="1000" dirty="0" smtClean="0">
                    <a:solidFill>
                      <a:prstClr val="black"/>
                    </a:solidFill>
                    <a:latin typeface="Arial" pitchFamily="34" charset="0"/>
                    <a:ea typeface="Times New Roman" pitchFamily="18" charset="0"/>
                    <a:cs typeface="Angsana New" pitchFamily="18" charset="-34"/>
                  </a:rPr>
                  <a:t>. </a:t>
                </a:r>
              </a:p>
            </p:txBody>
          </p:sp>
          <p:graphicFrame>
            <p:nvGraphicFramePr>
              <p:cNvPr id="37" name="Object 15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3753586"/>
                  </p:ext>
                </p:extLst>
              </p:nvPr>
            </p:nvGraphicFramePr>
            <p:xfrm>
              <a:off x="17572380" y="6960733"/>
              <a:ext cx="3996388" cy="6652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13" r:id="rId12" imgW="1218234" imgH="304920" progId="">
                      <p:embed/>
                    </p:oleObj>
                  </mc:Choice>
                  <mc:Fallback>
                    <p:oleObj r:id="rId12" imgW="1218234" imgH="30492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lum bright="-6000" contrast="54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572380" y="6960733"/>
                            <a:ext cx="3996388" cy="665255"/>
                          </a:xfrm>
                          <a:prstGeom prst="rect">
                            <a:avLst/>
                          </a:prstGeom>
                          <a:noFill/>
                          <a:ln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3" name="Text Box 7"/>
              <p:cNvSpPr txBox="1">
                <a:spLocks noChangeArrowheads="1"/>
              </p:cNvSpPr>
              <p:nvPr/>
            </p:nvSpPr>
            <p:spPr bwMode="auto">
              <a:xfrm>
                <a:off x="22036264" y="6958329"/>
                <a:ext cx="1255472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9pPr>
              </a:lstStyle>
              <a:p>
                <a:pPr eaLnBrk="1" hangingPunct="1"/>
                <a:r>
                  <a:rPr lang="en-US" sz="1200" b="1" dirty="0">
                    <a:solidFill>
                      <a:prstClr val="black"/>
                    </a:solidFill>
                  </a:rPr>
                  <a:t>pSer21 GSK3</a:t>
                </a:r>
                <a:r>
                  <a:rPr lang="en-US" sz="1200" b="1" dirty="0">
                    <a:solidFill>
                      <a:prstClr val="black"/>
                    </a:solidFill>
                    <a:sym typeface="Symbol" pitchFamily="18" charset="2"/>
                  </a:rPr>
                  <a:t></a:t>
                </a:r>
              </a:p>
            </p:txBody>
          </p:sp>
          <p:sp>
            <p:nvSpPr>
              <p:cNvPr id="44" name="Text Box 8"/>
              <p:cNvSpPr txBox="1">
                <a:spLocks noChangeArrowheads="1"/>
              </p:cNvSpPr>
              <p:nvPr/>
            </p:nvSpPr>
            <p:spPr bwMode="auto">
              <a:xfrm>
                <a:off x="22036264" y="7165635"/>
                <a:ext cx="115768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9pPr>
              </a:lstStyle>
              <a:p>
                <a:pPr eaLnBrk="1" hangingPunct="1"/>
                <a:r>
                  <a:rPr lang="en-US" sz="1200" b="1" dirty="0">
                    <a:solidFill>
                      <a:prstClr val="black"/>
                    </a:solidFill>
                  </a:rPr>
                  <a:t>pSer9 GSK3</a:t>
                </a:r>
                <a:r>
                  <a:rPr lang="en-US" sz="1200" b="1" dirty="0">
                    <a:solidFill>
                      <a:prstClr val="black"/>
                    </a:solidFill>
                    <a:sym typeface="Symbol" pitchFamily="18" charset="2"/>
                  </a:rPr>
                  <a:t></a:t>
                </a:r>
              </a:p>
            </p:txBody>
          </p:sp>
          <p:sp>
            <p:nvSpPr>
              <p:cNvPr id="45" name="Text Box 9"/>
              <p:cNvSpPr txBox="1">
                <a:spLocks noChangeArrowheads="1"/>
              </p:cNvSpPr>
              <p:nvPr/>
            </p:nvSpPr>
            <p:spPr bwMode="auto">
              <a:xfrm>
                <a:off x="22036264" y="7705500"/>
                <a:ext cx="526106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9pPr>
              </a:lstStyle>
              <a:p>
                <a:pPr eaLnBrk="1" hangingPunct="1"/>
                <a:r>
                  <a:rPr lang="en-US" sz="1200" b="1" dirty="0" err="1">
                    <a:solidFill>
                      <a:prstClr val="black"/>
                    </a:solidFill>
                  </a:rPr>
                  <a:t>pAkt</a:t>
                </a:r>
                <a:endParaRPr lang="en-US" sz="1200" b="1" dirty="0">
                  <a:solidFill>
                    <a:prstClr val="black"/>
                  </a:solidFill>
                  <a:sym typeface="Symbol" pitchFamily="18" charset="2"/>
                </a:endParaRPr>
              </a:p>
            </p:txBody>
          </p:sp>
          <p:sp>
            <p:nvSpPr>
              <p:cNvPr id="46" name="Text Box 10"/>
              <p:cNvSpPr txBox="1">
                <a:spLocks noChangeArrowheads="1"/>
              </p:cNvSpPr>
              <p:nvPr/>
            </p:nvSpPr>
            <p:spPr bwMode="auto">
              <a:xfrm>
                <a:off x="22036265" y="8289110"/>
                <a:ext cx="431528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9pPr>
              </a:lstStyle>
              <a:p>
                <a:pPr eaLnBrk="1" hangingPunct="1"/>
                <a:r>
                  <a:rPr lang="en-US" sz="1200" b="1" dirty="0" err="1">
                    <a:solidFill>
                      <a:prstClr val="black"/>
                    </a:solidFill>
                  </a:rPr>
                  <a:t>Akt</a:t>
                </a:r>
                <a:endParaRPr lang="en-US" sz="1200" b="1" dirty="0">
                  <a:solidFill>
                    <a:prstClr val="black"/>
                  </a:solidFill>
                  <a:sym typeface="Symbol" pitchFamily="18" charset="2"/>
                </a:endParaRPr>
              </a:p>
            </p:txBody>
          </p:sp>
          <p:sp>
            <p:nvSpPr>
              <p:cNvPr id="47" name="Text Box 11"/>
              <p:cNvSpPr txBox="1">
                <a:spLocks noChangeArrowheads="1"/>
              </p:cNvSpPr>
              <p:nvPr/>
            </p:nvSpPr>
            <p:spPr bwMode="auto">
              <a:xfrm>
                <a:off x="22036264" y="8527653"/>
                <a:ext cx="68800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9pPr>
              </a:lstStyle>
              <a:p>
                <a:pPr eaLnBrk="1" hangingPunct="1"/>
                <a:r>
                  <a:rPr lang="en-US" sz="1200" b="1" dirty="0">
                    <a:solidFill>
                      <a:prstClr val="black"/>
                    </a:solidFill>
                  </a:rPr>
                  <a:t>GSK3</a:t>
                </a:r>
                <a:r>
                  <a:rPr lang="en-US" sz="1200" b="1" dirty="0">
                    <a:solidFill>
                      <a:prstClr val="black"/>
                    </a:solidFill>
                    <a:sym typeface="Symbol" pitchFamily="18" charset="2"/>
                  </a:rPr>
                  <a:t></a:t>
                </a:r>
              </a:p>
            </p:txBody>
          </p:sp>
          <p:pic>
            <p:nvPicPr>
              <p:cNvPr id="49" name="Picture 13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72380" y="8985353"/>
                <a:ext cx="4002094" cy="51873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50" name="Object 1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56579075"/>
                  </p:ext>
                </p:extLst>
              </p:nvPr>
            </p:nvGraphicFramePr>
            <p:xfrm>
              <a:off x="17572380" y="8229477"/>
              <a:ext cx="4002094" cy="6886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14" r:id="rId16" imgW="1271525" imgH="388800" progId="">
                      <p:embed/>
                    </p:oleObj>
                  </mc:Choice>
                  <mc:Fallback>
                    <p:oleObj r:id="rId16" imgW="1271525" imgH="38880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572380" y="8229477"/>
                            <a:ext cx="4002094" cy="688658"/>
                          </a:xfrm>
                          <a:prstGeom prst="rect">
                            <a:avLst/>
                          </a:prstGeom>
                          <a:noFill/>
                          <a:ln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" name="Object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04961967"/>
                  </p:ext>
                </p:extLst>
              </p:nvPr>
            </p:nvGraphicFramePr>
            <p:xfrm>
              <a:off x="17572380" y="7690101"/>
              <a:ext cx="4002094" cy="480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15" r:id="rId18" imgW="1194845" imgH="304920" progId="">
                      <p:embed/>
                    </p:oleObj>
                  </mc:Choice>
                  <mc:Fallback>
                    <p:oleObj r:id="rId18" imgW="1194845" imgH="30492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lum bright="-30000" contrast="84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572380" y="7690101"/>
                            <a:ext cx="4002094" cy="480248"/>
                          </a:xfrm>
                          <a:prstGeom prst="rect">
                            <a:avLst/>
                          </a:prstGeom>
                          <a:noFill/>
                          <a:ln w="31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2" name="Line 16"/>
              <p:cNvSpPr>
                <a:spLocks noChangeShapeType="1"/>
              </p:cNvSpPr>
              <p:nvPr/>
            </p:nvSpPr>
            <p:spPr bwMode="auto">
              <a:xfrm flipH="1">
                <a:off x="21596643" y="9218268"/>
                <a:ext cx="531847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h-TH" sz="1200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Text Box 17"/>
              <p:cNvSpPr txBox="1">
                <a:spLocks noChangeArrowheads="1"/>
              </p:cNvSpPr>
              <p:nvPr/>
            </p:nvSpPr>
            <p:spPr bwMode="auto">
              <a:xfrm>
                <a:off x="22036264" y="9087628"/>
                <a:ext cx="68800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9pPr>
              </a:lstStyle>
              <a:p>
                <a:pPr eaLnBrk="1" hangingPunct="1"/>
                <a:r>
                  <a:rPr lang="en-US" sz="1200" b="1" dirty="0">
                    <a:solidFill>
                      <a:prstClr val="black"/>
                    </a:solidFill>
                    <a:sym typeface="Symbol" pitchFamily="18" charset="2"/>
                  </a:rPr>
                  <a:t></a:t>
                </a:r>
                <a:r>
                  <a:rPr lang="th-TH" sz="1200" b="1" dirty="0">
                    <a:solidFill>
                      <a:prstClr val="black"/>
                    </a:solidFill>
                    <a:sym typeface="Symbol" pitchFamily="18" charset="2"/>
                  </a:rPr>
                  <a:t>-</a:t>
                </a:r>
                <a:r>
                  <a:rPr lang="en-US" sz="1200" b="1" dirty="0">
                    <a:solidFill>
                      <a:prstClr val="black"/>
                    </a:solidFill>
                    <a:sym typeface="Symbol" pitchFamily="18" charset="2"/>
                  </a:rPr>
                  <a:t>Actin</a:t>
                </a:r>
              </a:p>
            </p:txBody>
          </p:sp>
          <p:sp>
            <p:nvSpPr>
              <p:cNvPr id="134" name="Line 16"/>
              <p:cNvSpPr>
                <a:spLocks noChangeShapeType="1"/>
              </p:cNvSpPr>
              <p:nvPr/>
            </p:nvSpPr>
            <p:spPr bwMode="auto">
              <a:xfrm flipH="1">
                <a:off x="21598345" y="8659674"/>
                <a:ext cx="531847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h-TH" sz="1200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Line 16"/>
              <p:cNvSpPr>
                <a:spLocks noChangeShapeType="1"/>
              </p:cNvSpPr>
              <p:nvPr/>
            </p:nvSpPr>
            <p:spPr bwMode="auto">
              <a:xfrm flipH="1">
                <a:off x="21595602" y="8437524"/>
                <a:ext cx="531847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h-TH" sz="1200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Line 16"/>
              <p:cNvSpPr>
                <a:spLocks noChangeShapeType="1"/>
              </p:cNvSpPr>
              <p:nvPr/>
            </p:nvSpPr>
            <p:spPr bwMode="auto">
              <a:xfrm flipH="1">
                <a:off x="21595601" y="7860280"/>
                <a:ext cx="531847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h-TH" sz="1200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Line 16"/>
              <p:cNvSpPr>
                <a:spLocks noChangeShapeType="1"/>
              </p:cNvSpPr>
              <p:nvPr/>
            </p:nvSpPr>
            <p:spPr bwMode="auto">
              <a:xfrm flipH="1">
                <a:off x="21583588" y="7109337"/>
                <a:ext cx="531847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h-TH" sz="1200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Line 16"/>
              <p:cNvSpPr>
                <a:spLocks noChangeShapeType="1"/>
              </p:cNvSpPr>
              <p:nvPr/>
            </p:nvSpPr>
            <p:spPr bwMode="auto">
              <a:xfrm flipH="1">
                <a:off x="21588176" y="7318165"/>
                <a:ext cx="531847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th-TH" sz="1200" b="1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17436920" y="3976052"/>
                <a:ext cx="5757033" cy="2964577"/>
                <a:chOff x="17505500" y="3976052"/>
                <a:chExt cx="5757033" cy="2964577"/>
              </a:xfrm>
            </p:grpSpPr>
            <p:grpSp>
              <p:nvGrpSpPr>
                <p:cNvPr id="19" name="Group 18"/>
                <p:cNvGrpSpPr/>
                <p:nvPr/>
              </p:nvGrpSpPr>
              <p:grpSpPr>
                <a:xfrm>
                  <a:off x="17505500" y="3976052"/>
                  <a:ext cx="5757033" cy="2388214"/>
                  <a:chOff x="17505500" y="3915092"/>
                  <a:chExt cx="5757033" cy="2388214"/>
                </a:xfrm>
              </p:grpSpPr>
              <p:sp>
                <p:nvSpPr>
                  <p:cNvPr id="151" name="Text Box 7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034165" y="5918321"/>
                    <a:ext cx="1228368" cy="28549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 sz="1200" b="1" dirty="0" err="1" smtClean="0">
                        <a:solidFill>
                          <a:srgbClr val="660033"/>
                        </a:solidFill>
                        <a:latin typeface="Arial" pitchFamily="34" charset="0"/>
                        <a:cs typeface="Arial" pitchFamily="34" charset="0"/>
                      </a:rPr>
                      <a:t>Bax</a:t>
                    </a:r>
                    <a:r>
                      <a:rPr lang="en-US" sz="1200" b="1" dirty="0">
                        <a:solidFill>
                          <a:srgbClr val="660033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en-US" sz="1200" b="1" dirty="0" smtClean="0">
                        <a:solidFill>
                          <a:srgbClr val="660033"/>
                        </a:solidFill>
                        <a:latin typeface="Arial" pitchFamily="34" charset="0"/>
                        <a:cs typeface="Arial" pitchFamily="34" charset="0"/>
                      </a:rPr>
                      <a:t>Monomer</a:t>
                    </a:r>
                    <a:endParaRPr lang="th-TH" sz="1200" b="1" dirty="0">
                      <a:solidFill>
                        <a:srgbClr val="660033"/>
                      </a:solidFill>
                      <a:latin typeface="Arial" pitchFamily="34" charset="0"/>
                    </a:endParaRPr>
                  </a:p>
                </p:txBody>
              </p:sp>
              <p:pic>
                <p:nvPicPr>
                  <p:cNvPr id="152" name="Picture 744"/>
                  <p:cNvPicPr>
                    <a:picLocks noChangeAspect="1" noChangeArrowheads="1"/>
                  </p:cNvPicPr>
                  <p:nvPr/>
                </p:nvPicPr>
                <p:blipFill>
                  <a:blip r:embed="rId20" cstate="print">
                    <a:lum contrast="32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002"/>
                  <a:stretch>
                    <a:fillRect/>
                  </a:stretch>
                </p:blipFill>
                <p:spPr bwMode="auto">
                  <a:xfrm>
                    <a:off x="18104278" y="4171204"/>
                    <a:ext cx="3538776" cy="2132102"/>
                  </a:xfrm>
                  <a:prstGeom prst="rect">
                    <a:avLst/>
                  </a:prstGeom>
                  <a:noFill/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54" name="Line 70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751316" y="6052598"/>
                    <a:ext cx="329087" cy="0"/>
                  </a:xfrm>
                  <a:prstGeom prst="line">
                    <a:avLst/>
                  </a:prstGeom>
                  <a:noFill/>
                  <a:ln w="31750">
                    <a:solidFill>
                      <a:srgbClr val="660033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th-TH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55" name="Text Box 7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927181" y="4970877"/>
                    <a:ext cx="1227613" cy="2355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ctr"/>
                    <a:r>
                      <a:rPr lang="en-US" sz="1200" b="1" dirty="0" err="1">
                        <a:solidFill>
                          <a:srgbClr val="660033"/>
                        </a:solidFill>
                        <a:latin typeface="Arial" pitchFamily="34" charset="0"/>
                        <a:cs typeface="Arial" pitchFamily="34" charset="0"/>
                      </a:rPr>
                      <a:t>Bax</a:t>
                    </a:r>
                    <a:r>
                      <a:rPr lang="en-US" sz="1200" b="1" dirty="0">
                        <a:solidFill>
                          <a:srgbClr val="660033"/>
                        </a:solidFill>
                        <a:latin typeface="Arial" pitchFamily="34" charset="0"/>
                        <a:cs typeface="Arial" pitchFamily="34" charset="0"/>
                      </a:rPr>
                      <a:t> Oligomer</a:t>
                    </a:r>
                    <a:endParaRPr lang="th-TH" sz="1200" b="1" dirty="0">
                      <a:solidFill>
                        <a:srgbClr val="660033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56" name="AutoShape 760"/>
                  <p:cNvSpPr>
                    <a:spLocks/>
                  </p:cNvSpPr>
                  <p:nvPr/>
                </p:nvSpPr>
                <p:spPr bwMode="auto">
                  <a:xfrm>
                    <a:off x="21779179" y="4737459"/>
                    <a:ext cx="52017" cy="707819"/>
                  </a:xfrm>
                  <a:prstGeom prst="rightBracket">
                    <a:avLst>
                      <a:gd name="adj" fmla="val 121296"/>
                    </a:avLst>
                  </a:prstGeom>
                  <a:noFill/>
                  <a:ln w="31750">
                    <a:solidFill>
                      <a:srgbClr val="660033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h-TH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57" name="Text Box 7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227719" y="3915092"/>
                    <a:ext cx="1471340" cy="2247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 sz="1200" b="1" dirty="0">
                        <a:solidFill>
                          <a:srgbClr val="660033"/>
                        </a:solidFill>
                        <a:latin typeface="Arial" pitchFamily="34" charset="0"/>
                        <a:cs typeface="Arial" pitchFamily="34" charset="0"/>
                      </a:rPr>
                      <a:t>EGS Cross-link</a:t>
                    </a:r>
                    <a:endParaRPr lang="th-TH" sz="1200" b="1" dirty="0">
                      <a:solidFill>
                        <a:srgbClr val="660033"/>
                      </a:solidFill>
                      <a:latin typeface="Arial" pitchFamily="34" charset="0"/>
                    </a:endParaRPr>
                  </a:p>
                </p:txBody>
              </p:sp>
              <p:grpSp>
                <p:nvGrpSpPr>
                  <p:cNvPr id="158" name="Group 867"/>
                  <p:cNvGrpSpPr>
                    <a:grpSpLocks/>
                  </p:cNvGrpSpPr>
                  <p:nvPr/>
                </p:nvGrpSpPr>
                <p:grpSpPr bwMode="auto">
                  <a:xfrm>
                    <a:off x="17505500" y="3971509"/>
                    <a:ext cx="722465" cy="2105017"/>
                    <a:chOff x="13853" y="16374"/>
                    <a:chExt cx="625" cy="1617"/>
                  </a:xfrm>
                </p:grpSpPr>
                <p:sp>
                  <p:nvSpPr>
                    <p:cNvPr id="159" name="Text Box 75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853" y="16374"/>
                      <a:ext cx="625" cy="3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en-US" sz="1000" b="1" dirty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MW (</a:t>
                      </a:r>
                      <a:r>
                        <a:rPr lang="en-US" sz="1000" b="1" dirty="0" err="1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kD</a:t>
                      </a:r>
                      <a:r>
                        <a:rPr lang="en-US" sz="1000" b="1" dirty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en-US" sz="1000" b="1" dirty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   175</a:t>
                      </a:r>
                      <a:endParaRPr lang="th-TH" sz="1000" b="1" dirty="0">
                        <a:solidFill>
                          <a:srgbClr val="660033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60" name="Text Box 75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867" y="16872"/>
                      <a:ext cx="386" cy="17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 sz="1000" dirty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00" b="1" dirty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87</a:t>
                      </a:r>
                      <a:endParaRPr lang="th-TH" sz="1000" b="1" dirty="0">
                        <a:solidFill>
                          <a:srgbClr val="660033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61" name="Text Box 75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867" y="17117"/>
                      <a:ext cx="418" cy="17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   62</a:t>
                      </a:r>
                      <a:endParaRPr lang="th-TH" sz="1000" b="1" dirty="0">
                        <a:solidFill>
                          <a:srgbClr val="660033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62" name="Text Box 75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888" y="17330"/>
                      <a:ext cx="353" cy="14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 sz="1000" dirty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000" b="1" dirty="0" smtClean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th-TH" sz="1000" b="1" dirty="0">
                        <a:solidFill>
                          <a:srgbClr val="660033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63" name="Text Box 75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853" y="17575"/>
                      <a:ext cx="400" cy="17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   32</a:t>
                      </a:r>
                      <a:endParaRPr lang="th-TH" sz="1000" b="1" dirty="0">
                        <a:solidFill>
                          <a:srgbClr val="660033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64" name="Text Box 75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867" y="17818"/>
                      <a:ext cx="400" cy="17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 sz="1000" dirty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00" b="1" dirty="0">
                          <a:solidFill>
                            <a:srgbClr val="660033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th-TH" sz="1000" b="1" dirty="0">
                        <a:solidFill>
                          <a:srgbClr val="660033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65" name="Line 7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229" y="16605"/>
                      <a:ext cx="136" cy="0"/>
                    </a:xfrm>
                    <a:prstGeom prst="line">
                      <a:avLst/>
                    </a:prstGeom>
                    <a:noFill/>
                    <a:ln w="508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h-TH" sz="1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166" name="Line 7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226" y="16968"/>
                      <a:ext cx="136" cy="0"/>
                    </a:xfrm>
                    <a:prstGeom prst="line">
                      <a:avLst/>
                    </a:prstGeom>
                    <a:noFill/>
                    <a:ln w="508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h-TH" sz="1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167" name="Line 7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229" y="17219"/>
                      <a:ext cx="136" cy="0"/>
                    </a:xfrm>
                    <a:prstGeom prst="line">
                      <a:avLst/>
                    </a:prstGeom>
                    <a:noFill/>
                    <a:ln w="508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h-TH" sz="1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168" name="Line 7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228" y="17403"/>
                      <a:ext cx="136" cy="0"/>
                    </a:xfrm>
                    <a:prstGeom prst="line">
                      <a:avLst/>
                    </a:prstGeom>
                    <a:noFill/>
                    <a:ln w="508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h-TH" sz="1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169" name="Line 7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228" y="17665"/>
                      <a:ext cx="136" cy="0"/>
                    </a:xfrm>
                    <a:prstGeom prst="line">
                      <a:avLst/>
                    </a:prstGeom>
                    <a:noFill/>
                    <a:ln w="508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h-TH" sz="100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170" name="Line 7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229" y="17899"/>
                      <a:ext cx="136" cy="0"/>
                    </a:xfrm>
                    <a:prstGeom prst="line">
                      <a:avLst/>
                    </a:prstGeom>
                    <a:noFill/>
                    <a:ln w="508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th-TH" sz="100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0" name="Group 19"/>
                <p:cNvGrpSpPr/>
                <p:nvPr/>
              </p:nvGrpSpPr>
              <p:grpSpPr>
                <a:xfrm>
                  <a:off x="17745856" y="6334041"/>
                  <a:ext cx="3529267" cy="606588"/>
                  <a:chOff x="17745856" y="6341661"/>
                  <a:chExt cx="3529267" cy="606588"/>
                </a:xfrm>
              </p:grpSpPr>
              <p:sp>
                <p:nvSpPr>
                  <p:cNvPr id="143" name="TextBox 142"/>
                  <p:cNvSpPr txBox="1"/>
                  <p:nvPr/>
                </p:nvSpPr>
                <p:spPr>
                  <a:xfrm>
                    <a:off x="18689485" y="6510342"/>
                    <a:ext cx="224985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-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72" name="TextBox 171"/>
                  <p:cNvSpPr txBox="1"/>
                  <p:nvPr/>
                </p:nvSpPr>
                <p:spPr>
                  <a:xfrm>
                    <a:off x="18682835" y="6344399"/>
                    <a:ext cx="224985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-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73" name="TextBox 172"/>
                  <p:cNvSpPr txBox="1"/>
                  <p:nvPr/>
                </p:nvSpPr>
                <p:spPr>
                  <a:xfrm>
                    <a:off x="18682835" y="6697146"/>
                    <a:ext cx="224985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-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74" name="TextBox 173"/>
                  <p:cNvSpPr txBox="1"/>
                  <p:nvPr/>
                </p:nvSpPr>
                <p:spPr>
                  <a:xfrm>
                    <a:off x="19500812" y="6515224"/>
                    <a:ext cx="224985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-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75" name="TextBox 174"/>
                  <p:cNvSpPr txBox="1"/>
                  <p:nvPr/>
                </p:nvSpPr>
                <p:spPr>
                  <a:xfrm>
                    <a:off x="19500812" y="6702028"/>
                    <a:ext cx="224985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-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76" name="TextBox 175"/>
                  <p:cNvSpPr txBox="1"/>
                  <p:nvPr/>
                </p:nvSpPr>
                <p:spPr>
                  <a:xfrm>
                    <a:off x="20241612" y="6694408"/>
                    <a:ext cx="224985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-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77" name="TextBox 176"/>
                  <p:cNvSpPr txBox="1"/>
                  <p:nvPr/>
                </p:nvSpPr>
                <p:spPr>
                  <a:xfrm>
                    <a:off x="21033700" y="6507604"/>
                    <a:ext cx="224985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-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78" name="TextBox 177"/>
                  <p:cNvSpPr txBox="1"/>
                  <p:nvPr/>
                </p:nvSpPr>
                <p:spPr>
                  <a:xfrm>
                    <a:off x="21013663" y="6694408"/>
                    <a:ext cx="261460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+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79" name="TextBox 178"/>
                  <p:cNvSpPr txBox="1"/>
                  <p:nvPr/>
                </p:nvSpPr>
                <p:spPr>
                  <a:xfrm>
                    <a:off x="21013663" y="6341661"/>
                    <a:ext cx="261460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+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80" name="TextBox 179"/>
                  <p:cNvSpPr txBox="1"/>
                  <p:nvPr/>
                </p:nvSpPr>
                <p:spPr>
                  <a:xfrm>
                    <a:off x="20221575" y="6341661"/>
                    <a:ext cx="261460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+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81" name="TextBox 180"/>
                  <p:cNvSpPr txBox="1"/>
                  <p:nvPr/>
                </p:nvSpPr>
                <p:spPr>
                  <a:xfrm>
                    <a:off x="19480775" y="6349281"/>
                    <a:ext cx="261460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+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82" name="TextBox 181"/>
                  <p:cNvSpPr txBox="1"/>
                  <p:nvPr/>
                </p:nvSpPr>
                <p:spPr>
                  <a:xfrm>
                    <a:off x="20221575" y="6507604"/>
                    <a:ext cx="261460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+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85" name="TextBox 184"/>
                  <p:cNvSpPr txBox="1"/>
                  <p:nvPr/>
                </p:nvSpPr>
                <p:spPr>
                  <a:xfrm>
                    <a:off x="17746773" y="6349281"/>
                    <a:ext cx="576022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As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86" name="TextBox 185"/>
                  <p:cNvSpPr txBox="1"/>
                  <p:nvPr/>
                </p:nvSpPr>
                <p:spPr>
                  <a:xfrm>
                    <a:off x="17746773" y="6515224"/>
                    <a:ext cx="472236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Li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87" name="TextBox 186"/>
                  <p:cNvSpPr txBox="1"/>
                  <p:nvPr/>
                </p:nvSpPr>
                <p:spPr>
                  <a:xfrm>
                    <a:off x="17745856" y="6702028"/>
                    <a:ext cx="54438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33CC"/>
                        </a:solidFill>
                        <a:latin typeface="Arial" pitchFamily="34" charset="0"/>
                        <a:cs typeface="Arial" pitchFamily="34" charset="0"/>
                      </a:rPr>
                      <a:t>SB</a:t>
                    </a:r>
                    <a:endParaRPr lang="th-TH" sz="1000" b="1" dirty="0">
                      <a:solidFill>
                        <a:srgbClr val="0033CC"/>
                      </a:solidFill>
                      <a:latin typeface="Arial" pitchFamily="34" charset="0"/>
                    </a:endParaRPr>
                  </a:p>
                </p:txBody>
              </p:sp>
            </p:grpSp>
          </p:grpSp>
          <p:grpSp>
            <p:nvGrpSpPr>
              <p:cNvPr id="10" name="Group 9"/>
              <p:cNvGrpSpPr/>
              <p:nvPr/>
            </p:nvGrpSpPr>
            <p:grpSpPr>
              <a:xfrm>
                <a:off x="3352151" y="4055498"/>
                <a:ext cx="3107992" cy="6368701"/>
                <a:chOff x="3352151" y="4055498"/>
                <a:chExt cx="3107992" cy="6368701"/>
              </a:xfrm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3352151" y="9846587"/>
                  <a:ext cx="2971654" cy="577612"/>
                  <a:chOff x="6547153" y="5971783"/>
                  <a:chExt cx="2971654" cy="577612"/>
                </a:xfrm>
              </p:grpSpPr>
              <p:sp>
                <p:nvSpPr>
                  <p:cNvPr id="205" name="สี่เหลี่ยมผืนผ้ามุมมน 24"/>
                  <p:cNvSpPr/>
                  <p:nvPr/>
                </p:nvSpPr>
                <p:spPr>
                  <a:xfrm>
                    <a:off x="6547153" y="6031896"/>
                    <a:ext cx="269672" cy="88110"/>
                  </a:xfrm>
                  <a:prstGeom prst="roundRect">
                    <a:avLst/>
                  </a:prstGeom>
                  <a:solidFill>
                    <a:srgbClr val="C00000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6" name="สี่เหลี่ยมผืนผ้ามุมมน 25"/>
                  <p:cNvSpPr/>
                  <p:nvPr/>
                </p:nvSpPr>
                <p:spPr>
                  <a:xfrm>
                    <a:off x="6547153" y="6371456"/>
                    <a:ext cx="269672" cy="90000"/>
                  </a:xfrm>
                  <a:prstGeom prst="round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7" name="TextBox 206"/>
                  <p:cNvSpPr txBox="1"/>
                  <p:nvPr/>
                </p:nvSpPr>
                <p:spPr>
                  <a:xfrm>
                    <a:off x="6832751" y="5971783"/>
                    <a:ext cx="268605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ts val="1200"/>
                      </a:lnSpc>
                    </a:pPr>
                    <a:r>
                      <a:rPr lang="en-US" sz="120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Glial </a:t>
                    </a:r>
                    <a:r>
                      <a:rPr lang="en-US" sz="120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Fibrillary</a:t>
                    </a:r>
                    <a:r>
                      <a:rPr lang="en-US" sz="120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Acidic Protein (GFAP):</a:t>
                    </a:r>
                  </a:p>
                  <a:p>
                    <a:pPr>
                      <a:lnSpc>
                        <a:spcPts val="1200"/>
                      </a:lnSpc>
                    </a:pPr>
                    <a:r>
                      <a:rPr lang="en-US" sz="120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astrocytes biomarker</a:t>
                    </a:r>
                    <a:endParaRPr lang="en-GB" sz="120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08" name="TextBox 207"/>
                  <p:cNvSpPr txBox="1"/>
                  <p:nvPr/>
                </p:nvSpPr>
                <p:spPr>
                  <a:xfrm>
                    <a:off x="6832751" y="6272396"/>
                    <a:ext cx="889987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Cell nuclei</a:t>
                    </a:r>
                    <a:endParaRPr lang="en-GB" sz="120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4" name="Group 3"/>
                <p:cNvGrpSpPr/>
                <p:nvPr/>
              </p:nvGrpSpPr>
              <p:grpSpPr>
                <a:xfrm>
                  <a:off x="3352151" y="4055498"/>
                  <a:ext cx="3107992" cy="2801521"/>
                  <a:chOff x="9673664" y="746850"/>
                  <a:chExt cx="3107992" cy="2801521"/>
                </a:xfrm>
              </p:grpSpPr>
              <p:grpSp>
                <p:nvGrpSpPr>
                  <p:cNvPr id="202" name="กลุ่ม 8"/>
                  <p:cNvGrpSpPr/>
                  <p:nvPr/>
                </p:nvGrpSpPr>
                <p:grpSpPr>
                  <a:xfrm>
                    <a:off x="9674778" y="746850"/>
                    <a:ext cx="3106878" cy="2801521"/>
                    <a:chOff x="3844773" y="356073"/>
                    <a:chExt cx="3106878" cy="2801521"/>
                  </a:xfrm>
                </p:grpSpPr>
                <p:pic>
                  <p:nvPicPr>
                    <p:cNvPr id="222" name="รูปภาพ 9"/>
                    <p:cNvPicPr>
                      <a:picLocks/>
                    </p:cNvPicPr>
                    <p:nvPr/>
                  </p:nvPicPr>
                  <p:blipFill>
                    <a:blip r:embed="rId2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844773" y="356073"/>
                      <a:ext cx="3106878" cy="280152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223" name="กลุ่ม 10"/>
                    <p:cNvGrpSpPr/>
                    <p:nvPr/>
                  </p:nvGrpSpPr>
                  <p:grpSpPr>
                    <a:xfrm>
                      <a:off x="6371195" y="2804345"/>
                      <a:ext cx="496800" cy="216024"/>
                      <a:chOff x="5985369" y="2300289"/>
                      <a:chExt cx="496800" cy="216024"/>
                    </a:xfrm>
                  </p:grpSpPr>
                  <p:cxnSp>
                    <p:nvCxnSpPr>
                      <p:cNvPr id="224" name="ตัวเชื่อมต่อตรง 11"/>
                      <p:cNvCxnSpPr/>
                      <p:nvPr/>
                    </p:nvCxnSpPr>
                    <p:spPr>
                      <a:xfrm>
                        <a:off x="5985369" y="2516313"/>
                        <a:ext cx="496800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25" name="TextBox 224"/>
                      <p:cNvSpPr txBox="1"/>
                      <p:nvPr/>
                    </p:nvSpPr>
                    <p:spPr>
                      <a:xfrm>
                        <a:off x="6002551" y="2300289"/>
                        <a:ext cx="479618" cy="2154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800" b="1" dirty="0" smtClean="0">
                            <a:solidFill>
                              <a:prstClr val="white"/>
                            </a:solidFill>
                            <a:latin typeface="Arial" pitchFamily="34" charset="0"/>
                            <a:cs typeface="Arial" pitchFamily="34" charset="0"/>
                          </a:rPr>
                          <a:t>50 µm</a:t>
                        </a:r>
                        <a:endParaRPr lang="en-GB" sz="800" b="1" dirty="0">
                          <a:solidFill>
                            <a:prstClr val="white"/>
                          </a:solidFill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211" name="TextBox 210"/>
                  <p:cNvSpPr txBox="1"/>
                  <p:nvPr/>
                </p:nvSpPr>
                <p:spPr>
                  <a:xfrm>
                    <a:off x="9673664" y="810453"/>
                    <a:ext cx="3107992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 smtClean="0">
                        <a:solidFill>
                          <a:prstClr val="white"/>
                        </a:solidFill>
                        <a:latin typeface="Arial" pitchFamily="34" charset="0"/>
                        <a:cs typeface="Arial" pitchFamily="34" charset="0"/>
                      </a:rPr>
                      <a:t>50µM NaAsO</a:t>
                    </a:r>
                    <a:r>
                      <a:rPr lang="en-US" sz="1200" baseline="-25000" dirty="0" smtClean="0">
                        <a:solidFill>
                          <a:prstClr val="white"/>
                        </a:solidFill>
                        <a:latin typeface="Arial" pitchFamily="34" charset="0"/>
                        <a:cs typeface="Arial" pitchFamily="34" charset="0"/>
                      </a:rPr>
                      <a:t>2</a:t>
                    </a:r>
                    <a:endParaRPr lang="en-GB" sz="1200" baseline="-25000" dirty="0">
                      <a:solidFill>
                        <a:prstClr val="white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7" name="Group 6"/>
                <p:cNvGrpSpPr/>
                <p:nvPr/>
              </p:nvGrpSpPr>
              <p:grpSpPr>
                <a:xfrm>
                  <a:off x="3352151" y="6950403"/>
                  <a:ext cx="3106879" cy="2793612"/>
                  <a:chOff x="3092994" y="5934208"/>
                  <a:chExt cx="3095231" cy="2793612"/>
                </a:xfrm>
              </p:grpSpPr>
              <p:grpSp>
                <p:nvGrpSpPr>
                  <p:cNvPr id="204" name="กลุ่ม 18"/>
                  <p:cNvGrpSpPr/>
                  <p:nvPr/>
                </p:nvGrpSpPr>
                <p:grpSpPr>
                  <a:xfrm>
                    <a:off x="3092994" y="5934208"/>
                    <a:ext cx="3095231" cy="2793612"/>
                    <a:chOff x="4456380" y="3212686"/>
                    <a:chExt cx="3095231" cy="2793612"/>
                  </a:xfrm>
                </p:grpSpPr>
                <p:pic>
                  <p:nvPicPr>
                    <p:cNvPr id="214" name="รูปภาพ 19"/>
                    <p:cNvPicPr>
                      <a:picLocks/>
                    </p:cNvPicPr>
                    <p:nvPr/>
                  </p:nvPicPr>
                  <p:blipFill>
                    <a:blip r:embed="rId2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456380" y="3212686"/>
                      <a:ext cx="3095231" cy="2793612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215" name="กลุ่ม 20"/>
                    <p:cNvGrpSpPr/>
                    <p:nvPr/>
                  </p:nvGrpSpPr>
                  <p:grpSpPr>
                    <a:xfrm>
                      <a:off x="6976660" y="5661828"/>
                      <a:ext cx="504056" cy="215444"/>
                      <a:chOff x="6590834" y="5157772"/>
                      <a:chExt cx="504056" cy="215444"/>
                    </a:xfrm>
                  </p:grpSpPr>
                  <p:cxnSp>
                    <p:nvCxnSpPr>
                      <p:cNvPr id="216" name="ตัวเชื่อมต่อตรง 21"/>
                      <p:cNvCxnSpPr/>
                      <p:nvPr/>
                    </p:nvCxnSpPr>
                    <p:spPr>
                      <a:xfrm>
                        <a:off x="6590834" y="5373216"/>
                        <a:ext cx="496800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17" name="TextBox 216"/>
                      <p:cNvSpPr txBox="1"/>
                      <p:nvPr/>
                    </p:nvSpPr>
                    <p:spPr>
                      <a:xfrm>
                        <a:off x="6615272" y="5157772"/>
                        <a:ext cx="479618" cy="2154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800" b="1" dirty="0" smtClean="0">
                            <a:solidFill>
                              <a:prstClr val="white"/>
                            </a:solidFill>
                            <a:latin typeface="Arial" pitchFamily="34" charset="0"/>
                            <a:cs typeface="Arial" pitchFamily="34" charset="0"/>
                          </a:rPr>
                          <a:t>50 µm</a:t>
                        </a:r>
                        <a:endParaRPr lang="en-GB" sz="800" b="1" dirty="0">
                          <a:solidFill>
                            <a:prstClr val="white"/>
                          </a:solidFill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212" name="TextBox 211"/>
                  <p:cNvSpPr txBox="1"/>
                  <p:nvPr/>
                </p:nvSpPr>
                <p:spPr>
                  <a:xfrm>
                    <a:off x="3096115" y="5934498"/>
                    <a:ext cx="309211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 smtClean="0">
                        <a:solidFill>
                          <a:prstClr val="white"/>
                        </a:solidFill>
                        <a:latin typeface="Arial" pitchFamily="34" charset="0"/>
                        <a:cs typeface="Arial" pitchFamily="34" charset="0"/>
                      </a:rPr>
                      <a:t>1,000µM MnCl</a:t>
                    </a:r>
                    <a:r>
                      <a:rPr lang="en-US" sz="1200" baseline="-25000" dirty="0" smtClean="0">
                        <a:solidFill>
                          <a:prstClr val="white"/>
                        </a:solidFill>
                        <a:latin typeface="Arial" pitchFamily="34" charset="0"/>
                        <a:cs typeface="Arial" pitchFamily="34" charset="0"/>
                      </a:rPr>
                      <a:t>2</a:t>
                    </a:r>
                    <a:endParaRPr lang="en-GB" sz="1200" baseline="-25000" dirty="0">
                      <a:solidFill>
                        <a:prstClr val="white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</p:grpSp>
          <p:grpSp>
            <p:nvGrpSpPr>
              <p:cNvPr id="5" name="Group 4"/>
              <p:cNvGrpSpPr/>
              <p:nvPr/>
            </p:nvGrpSpPr>
            <p:grpSpPr>
              <a:xfrm>
                <a:off x="3352151" y="875135"/>
                <a:ext cx="3107992" cy="3105191"/>
                <a:chOff x="3352151" y="875135"/>
                <a:chExt cx="3107992" cy="3105191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3352151" y="1182640"/>
                  <a:ext cx="3107992" cy="2797686"/>
                  <a:chOff x="2540244" y="624994"/>
                  <a:chExt cx="3107992" cy="2797686"/>
                </a:xfrm>
              </p:grpSpPr>
              <p:grpSp>
                <p:nvGrpSpPr>
                  <p:cNvPr id="201" name="กลุ่ม 6"/>
                  <p:cNvGrpSpPr/>
                  <p:nvPr/>
                </p:nvGrpSpPr>
                <p:grpSpPr>
                  <a:xfrm>
                    <a:off x="2540244" y="624994"/>
                    <a:ext cx="3107992" cy="2797686"/>
                    <a:chOff x="-2857713" y="291213"/>
                    <a:chExt cx="3107992" cy="2797686"/>
                  </a:xfrm>
                </p:grpSpPr>
                <p:pic>
                  <p:nvPicPr>
                    <p:cNvPr id="226" name="รูปภาพ 2"/>
                    <p:cNvPicPr>
                      <a:picLocks noChangeAspect="1"/>
                    </p:cNvPicPr>
                    <p:nvPr/>
                  </p:nvPicPr>
                  <p:blipFill>
                    <a:blip r:embed="rId2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-2857713" y="291213"/>
                      <a:ext cx="3107992" cy="2797686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227" name="กลุ่ม 3"/>
                    <p:cNvGrpSpPr/>
                    <p:nvPr/>
                  </p:nvGrpSpPr>
                  <p:grpSpPr>
                    <a:xfrm>
                      <a:off x="-265425" y="2739485"/>
                      <a:ext cx="479618" cy="231035"/>
                      <a:chOff x="-2884860" y="5354898"/>
                      <a:chExt cx="1259318" cy="565032"/>
                    </a:xfrm>
                  </p:grpSpPr>
                  <p:cxnSp>
                    <p:nvCxnSpPr>
                      <p:cNvPr id="228" name="ตัวเชื่อมต่อตรง 4"/>
                      <p:cNvCxnSpPr/>
                      <p:nvPr/>
                    </p:nvCxnSpPr>
                    <p:spPr>
                      <a:xfrm>
                        <a:off x="-2729636" y="5919930"/>
                        <a:ext cx="768977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29" name="TextBox 228"/>
                      <p:cNvSpPr txBox="1"/>
                      <p:nvPr/>
                    </p:nvSpPr>
                    <p:spPr>
                      <a:xfrm>
                        <a:off x="-2884860" y="5354898"/>
                        <a:ext cx="1259318" cy="52690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800" b="1" dirty="0">
                            <a:solidFill>
                              <a:prstClr val="white"/>
                            </a:solidFill>
                            <a:latin typeface="Arial" pitchFamily="34" charset="0"/>
                            <a:cs typeface="Arial" pitchFamily="34" charset="0"/>
                          </a:rPr>
                          <a:t>2</a:t>
                        </a:r>
                        <a:r>
                          <a:rPr lang="en-US" sz="800" b="1" dirty="0" smtClean="0">
                            <a:solidFill>
                              <a:prstClr val="white"/>
                            </a:solidFill>
                            <a:latin typeface="Arial" pitchFamily="34" charset="0"/>
                            <a:cs typeface="Arial" pitchFamily="34" charset="0"/>
                          </a:rPr>
                          <a:t>0 µm</a:t>
                        </a:r>
                        <a:endParaRPr lang="en-GB" sz="800" b="1" dirty="0">
                          <a:solidFill>
                            <a:prstClr val="white"/>
                          </a:solidFill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210" name="TextBox 209"/>
                  <p:cNvSpPr txBox="1"/>
                  <p:nvPr/>
                </p:nvSpPr>
                <p:spPr>
                  <a:xfrm>
                    <a:off x="2542833" y="624994"/>
                    <a:ext cx="310540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 smtClean="0">
                        <a:solidFill>
                          <a:prstClr val="white"/>
                        </a:solidFill>
                        <a:latin typeface="Arial" pitchFamily="34" charset="0"/>
                        <a:cs typeface="Arial" pitchFamily="34" charset="0"/>
                      </a:rPr>
                      <a:t>No treatment</a:t>
                    </a:r>
                    <a:endParaRPr lang="en-GB" sz="1200" baseline="-25000" dirty="0">
                      <a:solidFill>
                        <a:prstClr val="white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2" name="TextBox 1"/>
                <p:cNvSpPr txBox="1"/>
                <p:nvPr/>
              </p:nvSpPr>
              <p:spPr>
                <a:xfrm>
                  <a:off x="3353265" y="875135"/>
                  <a:ext cx="3106878" cy="32316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b="1" dirty="0" smtClean="0">
                      <a:solidFill>
                        <a:srgbClr val="FF0000"/>
                      </a:solidFill>
                    </a:rPr>
                    <a:t>Primary rat astrocytes</a:t>
                  </a:r>
                  <a:endParaRPr lang="th-TH" sz="15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18" name="Text Box 89"/>
              <p:cNvSpPr txBox="1">
                <a:spLocks noChangeArrowheads="1"/>
              </p:cNvSpPr>
              <p:nvPr/>
            </p:nvSpPr>
            <p:spPr bwMode="auto">
              <a:xfrm>
                <a:off x="17371962" y="9742250"/>
                <a:ext cx="4742463" cy="36706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square" lIns="150158" tIns="75079" rIns="150158" bIns="75079">
                <a:spAutoFit/>
              </a:bodyPr>
              <a:lstStyle>
                <a:defPPr>
                  <a:defRPr lang="th-TH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ngsana New" pitchFamily="18" charset="-34"/>
                  </a:defRPr>
                </a:lvl9pPr>
              </a:lstStyle>
              <a:p>
                <a:r>
                  <a:rPr lang="en-US" sz="1400" b="1" dirty="0" smtClean="0">
                    <a:ln>
                      <a:solidFill>
                        <a:prstClr val="black"/>
                      </a:solidFill>
                    </a:ln>
                    <a:solidFill>
                      <a:srgbClr val="0033CC"/>
                    </a:solidFill>
                  </a:rPr>
                  <a:t> </a:t>
                </a:r>
                <a:r>
                  <a:rPr lang="en-US" sz="1250" b="1" dirty="0" smtClean="0">
                    <a:ln>
                      <a:solidFill>
                        <a:prstClr val="black"/>
                      </a:solidFill>
                    </a:ln>
                    <a:solidFill>
                      <a:srgbClr val="00CCFF"/>
                    </a:solidFill>
                  </a:rPr>
                  <a:t>Sodium </a:t>
                </a:r>
                <a:r>
                  <a:rPr lang="en-US" sz="1250" b="1" dirty="0" err="1">
                    <a:ln>
                      <a:solidFill>
                        <a:prstClr val="black"/>
                      </a:solidFill>
                    </a:ln>
                    <a:solidFill>
                      <a:srgbClr val="00CCFF"/>
                    </a:solidFill>
                  </a:rPr>
                  <a:t>arsenite</a:t>
                </a:r>
                <a:r>
                  <a:rPr lang="en-US" sz="1250" b="1" dirty="0">
                    <a:ln>
                      <a:solidFill>
                        <a:prstClr val="black"/>
                      </a:solidFill>
                    </a:ln>
                    <a:solidFill>
                      <a:srgbClr val="00CCFF"/>
                    </a:solidFill>
                  </a:rPr>
                  <a:t> inhibited GSK3 in SH-SY5Y cells</a:t>
                </a:r>
                <a:endParaRPr lang="th-TH" sz="1250" b="1" dirty="0">
                  <a:ln>
                    <a:solidFill>
                      <a:prstClr val="black"/>
                    </a:solidFill>
                  </a:ln>
                  <a:solidFill>
                    <a:srgbClr val="00CCFF"/>
                  </a:solidFill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18032509" y="1470601"/>
                <a:ext cx="4974234" cy="2355729"/>
                <a:chOff x="18032509" y="1470601"/>
                <a:chExt cx="4974234" cy="2355729"/>
              </a:xfrm>
            </p:grpSpPr>
            <p:sp>
              <p:nvSpPr>
                <p:cNvPr id="236" name="Rectangle 37"/>
                <p:cNvSpPr>
                  <a:spLocks noChangeArrowheads="1"/>
                </p:cNvSpPr>
                <p:nvPr/>
              </p:nvSpPr>
              <p:spPr bwMode="auto">
                <a:xfrm>
                  <a:off x="18358027" y="3470233"/>
                  <a:ext cx="3136548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</a:t>
                  </a: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0              </a:t>
                  </a: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 1    </a:t>
                  </a:r>
                  <a:r>
                    <a:rPr kumimoji="0" lang="en-US" sz="1100" b="1" i="0" u="none" strike="noStrike" cap="none" normalizeH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</a:t>
                  </a: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        </a:t>
                  </a:r>
                  <a:r>
                    <a:rPr kumimoji="0" lang="en-US" sz="1100" b="1" i="0" u="none" strike="noStrike" cap="none" normalizeH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</a:t>
                  </a: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 5              10</a:t>
                  </a:r>
                  <a:r>
                    <a:rPr kumimoji="0" lang="en-US" sz="1100" b="1" i="0" u="none" strike="noStrike" cap="none" normalizeH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</a:t>
                  </a:r>
                  <a:r>
                    <a:rPr kumimoji="0" lang="en-US" sz="11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          </a:t>
                  </a:r>
                  <a:r>
                    <a:rPr kumimoji="0" lang="en-US" sz="1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DFX</a:t>
                  </a:r>
                  <a:endParaRPr kumimoji="0" lang="th-TH" sz="1200" b="1" i="0" u="none" strike="noStrike" cap="none" normalizeH="0" baseline="0" dirty="0" smtClean="0">
                    <a:ln>
                      <a:noFill/>
                    </a:ln>
                    <a:solidFill>
                      <a:srgbClr val="000099"/>
                    </a:solidFill>
                    <a:effectLst/>
                    <a:latin typeface="Arial" pitchFamily="34" charset="0"/>
                    <a:cs typeface="Angsana New" pitchFamily="18" charset="-34"/>
                  </a:endParaRPr>
                </a:p>
              </p:txBody>
            </p:sp>
            <p:sp>
              <p:nvSpPr>
                <p:cNvPr id="237" name="Rectangle 38"/>
                <p:cNvSpPr>
                  <a:spLocks noChangeArrowheads="1"/>
                </p:cNvSpPr>
                <p:nvPr/>
              </p:nvSpPr>
              <p:spPr bwMode="auto">
                <a:xfrm>
                  <a:off x="19075726" y="3641664"/>
                  <a:ext cx="960199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NaAsO</a:t>
                  </a:r>
                  <a:r>
                    <a:rPr kumimoji="0" lang="en-US" sz="1200" b="1" i="0" u="none" strike="noStrike" cap="none" normalizeH="0" baseline="-2500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2</a:t>
                  </a:r>
                  <a:r>
                    <a:rPr kumimoji="0" lang="en-US" sz="1200" b="1" i="0" u="none" strike="noStrike" cap="none" normalizeH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(</a:t>
                  </a:r>
                  <a:r>
                    <a:rPr kumimoji="0" lang="en-US" sz="1200" b="1" i="0" u="none" strike="noStrike" cap="none" normalizeH="0" dirty="0" err="1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Symbol" pitchFamily="18" charset="2"/>
                      <a:ea typeface="Angsana New" pitchFamily="18" charset="-34"/>
                      <a:cs typeface="Cordia New" pitchFamily="34" charset="-34"/>
                    </a:rPr>
                    <a:t>m</a:t>
                  </a:r>
                  <a:r>
                    <a:rPr kumimoji="0" lang="en-US" sz="1200" b="1" i="0" u="none" strike="noStrike" cap="none" normalizeH="0" dirty="0" err="1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M</a:t>
                  </a:r>
                  <a:r>
                    <a:rPr kumimoji="0" lang="en-US" sz="1200" b="1" i="0" u="none" strike="noStrike" cap="none" normalizeH="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)</a:t>
                  </a:r>
                  <a:r>
                    <a:rPr kumimoji="0" lang="en-US" sz="1200" b="1" i="0" u="none" strike="noStrike" cap="none" normalizeH="0" baseline="-25000" dirty="0" smtClean="0">
                      <a:ln>
                        <a:noFill/>
                      </a:ln>
                      <a:solidFill>
                        <a:srgbClr val="000099"/>
                      </a:solidFill>
                      <a:effectLst/>
                      <a:latin typeface="Arial" pitchFamily="34" charset="0"/>
                      <a:ea typeface="Angsana New" pitchFamily="18" charset="-34"/>
                      <a:cs typeface="Cordia New" pitchFamily="34" charset="-34"/>
                    </a:rPr>
                    <a:t> </a:t>
                  </a:r>
                  <a:endParaRPr kumimoji="0" lang="th-TH" sz="1200" b="1" i="0" u="none" strike="noStrike" cap="none" normalizeH="0" baseline="-25000" dirty="0" smtClean="0">
                    <a:ln>
                      <a:noFill/>
                    </a:ln>
                    <a:solidFill>
                      <a:srgbClr val="000099"/>
                    </a:solidFill>
                    <a:effectLst/>
                    <a:latin typeface="Arial" pitchFamily="34" charset="0"/>
                    <a:cs typeface="Angsana New" pitchFamily="18" charset="-34"/>
                  </a:endParaRPr>
                </a:p>
              </p:txBody>
            </p:sp>
            <p:sp>
              <p:nvSpPr>
                <p:cNvPr id="238" name="Line 43"/>
                <p:cNvSpPr>
                  <a:spLocks noChangeShapeType="1"/>
                </p:cNvSpPr>
                <p:nvPr/>
              </p:nvSpPr>
              <p:spPr bwMode="auto">
                <a:xfrm>
                  <a:off x="18497305" y="3640310"/>
                  <a:ext cx="2207375" cy="0"/>
                </a:xfrm>
                <a:prstGeom prst="line">
                  <a:avLst/>
                </a:prstGeom>
                <a:noFill/>
                <a:ln w="25400" cap="rnd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/>
                </a:p>
              </p:txBody>
            </p:sp>
            <p:grpSp>
              <p:nvGrpSpPr>
                <p:cNvPr id="239" name="Group 44"/>
                <p:cNvGrpSpPr>
                  <a:grpSpLocks/>
                </p:cNvGrpSpPr>
                <p:nvPr/>
              </p:nvGrpSpPr>
              <p:grpSpPr bwMode="auto">
                <a:xfrm>
                  <a:off x="18032509" y="1470601"/>
                  <a:ext cx="3541630" cy="1233283"/>
                  <a:chOff x="4253" y="7554"/>
                  <a:chExt cx="3396" cy="1598"/>
                </a:xfrm>
              </p:grpSpPr>
              <p:pic>
                <p:nvPicPr>
                  <p:cNvPr id="252" name="Picture 45"/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4261" y="7559"/>
                    <a:ext cx="3388" cy="159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53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4253" y="7554"/>
                    <a:ext cx="3396" cy="1595"/>
                  </a:xfrm>
                  <a:prstGeom prst="rect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th-TH" dirty="0"/>
                  </a:p>
                </p:txBody>
              </p:sp>
            </p:grpSp>
            <p:grpSp>
              <p:nvGrpSpPr>
                <p:cNvPr id="240" name="Group 47"/>
                <p:cNvGrpSpPr>
                  <a:grpSpLocks/>
                </p:cNvGrpSpPr>
                <p:nvPr/>
              </p:nvGrpSpPr>
              <p:grpSpPr bwMode="auto">
                <a:xfrm>
                  <a:off x="18032509" y="2701382"/>
                  <a:ext cx="3541630" cy="729319"/>
                  <a:chOff x="4253" y="9190"/>
                  <a:chExt cx="3396" cy="945"/>
                </a:xfrm>
              </p:grpSpPr>
              <p:pic>
                <p:nvPicPr>
                  <p:cNvPr id="250" name="Picture 48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25"/>
                  <a:srcRect l="1019"/>
                  <a:stretch/>
                </p:blipFill>
                <p:spPr bwMode="auto">
                  <a:xfrm>
                    <a:off x="4253" y="9193"/>
                    <a:ext cx="3396" cy="9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51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4253" y="9190"/>
                    <a:ext cx="3396" cy="945"/>
                  </a:xfrm>
                  <a:prstGeom prst="rect">
                    <a:avLst/>
                  </a:prstGeom>
                  <a:noFill/>
                  <a:ln w="317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th-TH"/>
                  </a:p>
                </p:txBody>
              </p:sp>
            </p:grpSp>
            <p:cxnSp>
              <p:nvCxnSpPr>
                <p:cNvPr id="241" name="Straight Arrow Connector 240"/>
                <p:cNvCxnSpPr/>
                <p:nvPr/>
              </p:nvCxnSpPr>
              <p:spPr>
                <a:xfrm flipH="1">
                  <a:off x="21631481" y="1683870"/>
                  <a:ext cx="293545" cy="0"/>
                </a:xfrm>
                <a:prstGeom prst="straightConnector1">
                  <a:avLst/>
                </a:prstGeom>
                <a:ln w="19050">
                  <a:solidFill>
                    <a:srgbClr val="000099"/>
                  </a:solidFill>
                  <a:headEnd type="none"/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Straight Arrow Connector 241"/>
                <p:cNvCxnSpPr/>
                <p:nvPr/>
              </p:nvCxnSpPr>
              <p:spPr>
                <a:xfrm flipH="1">
                  <a:off x="21622689" y="1985489"/>
                  <a:ext cx="293545" cy="0"/>
                </a:xfrm>
                <a:prstGeom prst="straightConnector1">
                  <a:avLst/>
                </a:prstGeom>
                <a:ln w="19050">
                  <a:solidFill>
                    <a:srgbClr val="000099"/>
                  </a:solidFill>
                  <a:headEnd type="none"/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Arrow Connector 242"/>
                <p:cNvCxnSpPr/>
                <p:nvPr/>
              </p:nvCxnSpPr>
              <p:spPr>
                <a:xfrm flipH="1">
                  <a:off x="21623422" y="2422765"/>
                  <a:ext cx="293545" cy="0"/>
                </a:xfrm>
                <a:prstGeom prst="straightConnector1">
                  <a:avLst/>
                </a:prstGeom>
                <a:ln w="19050">
                  <a:solidFill>
                    <a:srgbClr val="000099"/>
                  </a:solidFill>
                  <a:headEnd type="none"/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Arrow Connector 243"/>
                <p:cNvCxnSpPr/>
                <p:nvPr/>
              </p:nvCxnSpPr>
              <p:spPr>
                <a:xfrm flipH="1">
                  <a:off x="21632214" y="3114437"/>
                  <a:ext cx="293545" cy="0"/>
                </a:xfrm>
                <a:prstGeom prst="straightConnector1">
                  <a:avLst/>
                </a:prstGeom>
                <a:ln w="19050">
                  <a:solidFill>
                    <a:srgbClr val="000099"/>
                  </a:solidFill>
                  <a:headEnd type="none"/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5" name="TextBox 244"/>
                <p:cNvSpPr txBox="1"/>
                <p:nvPr/>
              </p:nvSpPr>
              <p:spPr>
                <a:xfrm>
                  <a:off x="21823799" y="1568239"/>
                  <a:ext cx="3962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rPr>
                    <a:t>189</a:t>
                  </a:r>
                  <a:endParaRPr lang="th-TH" sz="1000" b="1" dirty="0">
                    <a:solidFill>
                      <a:srgbClr val="00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46" name="TextBox 245"/>
                <p:cNvSpPr txBox="1"/>
                <p:nvPr/>
              </p:nvSpPr>
              <p:spPr>
                <a:xfrm>
                  <a:off x="21834861" y="1864645"/>
                  <a:ext cx="3962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rPr>
                    <a:t>165</a:t>
                  </a:r>
                  <a:endParaRPr lang="th-TH" sz="1000" b="1" dirty="0">
                    <a:solidFill>
                      <a:srgbClr val="00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47" name="TextBox 246"/>
                <p:cNvSpPr txBox="1"/>
                <p:nvPr/>
              </p:nvSpPr>
              <p:spPr>
                <a:xfrm>
                  <a:off x="21833324" y="2303209"/>
                  <a:ext cx="3962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rPr>
                    <a:t>121</a:t>
                  </a:r>
                  <a:endParaRPr lang="th-TH" sz="1000" b="1" dirty="0">
                    <a:solidFill>
                      <a:srgbClr val="00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48" name="TextBox 247"/>
                <p:cNvSpPr txBox="1"/>
                <p:nvPr/>
              </p:nvSpPr>
              <p:spPr>
                <a:xfrm>
                  <a:off x="21847023" y="3005433"/>
                  <a:ext cx="64793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rPr>
                    <a:t>GAPDH</a:t>
                  </a:r>
                  <a:endParaRPr lang="th-TH" sz="1000" b="1" dirty="0">
                    <a:solidFill>
                      <a:srgbClr val="000099"/>
                    </a:solidFill>
                    <a:latin typeface="Arial" pitchFamily="34" charset="0"/>
                  </a:endParaRPr>
                </a:p>
              </p:txBody>
            </p:sp>
            <p:cxnSp>
              <p:nvCxnSpPr>
                <p:cNvPr id="249" name="Straight Connector 248"/>
                <p:cNvCxnSpPr/>
                <p:nvPr/>
              </p:nvCxnSpPr>
              <p:spPr>
                <a:xfrm>
                  <a:off x="22190802" y="1624943"/>
                  <a:ext cx="0" cy="839437"/>
                </a:xfrm>
                <a:prstGeom prst="line">
                  <a:avLst/>
                </a:prstGeom>
                <a:ln w="19050">
                  <a:solidFill>
                    <a:srgbClr val="00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5" name="TextBox 234"/>
                <p:cNvSpPr txBox="1"/>
                <p:nvPr/>
              </p:nvSpPr>
              <p:spPr>
                <a:xfrm>
                  <a:off x="22148816" y="1818600"/>
                  <a:ext cx="85792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rPr>
                    <a:t>VEGF </a:t>
                  </a:r>
                </a:p>
                <a:p>
                  <a:r>
                    <a:rPr lang="en-US" sz="1000" b="1" dirty="0" smtClean="0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rPr>
                    <a:t>expression</a:t>
                  </a:r>
                  <a:endParaRPr lang="th-TH" sz="1000" b="1" dirty="0">
                    <a:solidFill>
                      <a:srgbClr val="000099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48" name="Text Box 12"/>
              <p:cNvSpPr txBox="1">
                <a:spLocks noChangeArrowheads="1"/>
              </p:cNvSpPr>
              <p:nvPr/>
            </p:nvSpPr>
            <p:spPr bwMode="auto">
              <a:xfrm>
                <a:off x="17427405" y="9524632"/>
                <a:ext cx="425533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9pPr>
              </a:lstStyle>
              <a:p>
                <a:pPr eaLnBrk="1" hangingPunct="1">
                  <a:lnSpc>
                    <a:spcPts val="1200"/>
                  </a:lnSpc>
                </a:pPr>
                <a:r>
                  <a:rPr lang="en-US" sz="12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As(</a:t>
                </a:r>
                <a:r>
                  <a:rPr lang="en-US" sz="1200" b="1" dirty="0" err="1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itchFamily="18" charset="2"/>
                  </a:rPr>
                  <a:t>m</a:t>
                </a:r>
                <a:r>
                  <a:rPr lang="en-US" sz="1200" b="1" dirty="0" err="1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</a:t>
                </a:r>
                <a:r>
                  <a:rPr lang="en-US" sz="12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</a:t>
                </a:r>
                <a:r>
                  <a:rPr lang="en-US" sz="16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12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0                    0.1     </a:t>
                </a:r>
                <a:r>
                  <a:rPr lang="th-TH" sz="12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</a:t>
                </a:r>
                <a:r>
                  <a:rPr lang="en-US" sz="12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1                  10</a:t>
                </a:r>
                <a:endParaRPr lang="th-TH" sz="12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eaLnBrk="1" hangingPunct="1">
                  <a:lnSpc>
                    <a:spcPts val="1200"/>
                  </a:lnSpc>
                </a:pPr>
                <a:r>
                  <a:rPr lang="en-US" sz="2000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</a:t>
                </a:r>
                <a:r>
                  <a:rPr lang="en-US" sz="20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endParaRPr lang="th-TH" sz="12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12897667" y="909751"/>
                <a:ext cx="4555436" cy="3064590"/>
                <a:chOff x="12897667" y="909751"/>
                <a:chExt cx="4555436" cy="3064590"/>
              </a:xfrm>
            </p:grpSpPr>
            <p:pic>
              <p:nvPicPr>
                <p:cNvPr id="257" name="Picture 3" descr="D:\SUMITRA_2011____\SUMITRA_2013\Change_WebSite_CRI_2013\Photo_PharmLab_2013\Website_topic_2013\Environ_topic_2013\pcr.bmp"/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897667" y="2291729"/>
                  <a:ext cx="4555436" cy="1682612"/>
                </a:xfrm>
                <a:prstGeom prst="rect">
                  <a:avLst/>
                </a:prstGeom>
                <a:noFill/>
                <a:ln w="19050">
                  <a:solidFill>
                    <a:srgbClr val="00E3DE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6" name="Picture 2" descr="D:\SUMITRA_2011____\SUMITRA_2013\Change_WebSite_CRI_2013\Photo_PharmLab_2013\Website_topic_2013\Environ_topic_2013\pcr2.bmp"/>
                <p:cNvPicPr>
                  <a:picLocks noChangeArrowheads="1"/>
                </p:cNvPicPr>
                <p:nvPr/>
              </p:nvPicPr>
              <p:blipFill rotWithShape="1"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514"/>
                <a:stretch/>
              </p:blipFill>
              <p:spPr bwMode="auto">
                <a:xfrm>
                  <a:off x="12897667" y="909751"/>
                  <a:ext cx="4555436" cy="1533161"/>
                </a:xfrm>
                <a:prstGeom prst="rect">
                  <a:avLst/>
                </a:prstGeom>
                <a:noFill/>
                <a:ln w="19050">
                  <a:solidFill>
                    <a:srgbClr val="00E3DE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27" name="Rectangle 26"/>
            <p:cNvSpPr/>
            <p:nvPr/>
          </p:nvSpPr>
          <p:spPr>
            <a:xfrm>
              <a:off x="3060527" y="576139"/>
              <a:ext cx="20450272" cy="10009112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36066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173</Words>
  <Application>Microsoft Office PowerPoint</Application>
  <PresentationFormat>Custom</PresentationFormat>
  <Paragraphs>64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34</cp:revision>
  <dcterms:created xsi:type="dcterms:W3CDTF">2013-04-26T08:26:07Z</dcterms:created>
  <dcterms:modified xsi:type="dcterms:W3CDTF">2013-05-01T07:02:08Z</dcterms:modified>
</cp:coreProperties>
</file>